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75" r:id="rId13"/>
    <p:sldId id="267" r:id="rId14"/>
    <p:sldId id="268" r:id="rId15"/>
    <p:sldId id="269" r:id="rId16"/>
    <p:sldId id="270" r:id="rId17"/>
    <p:sldId id="272" r:id="rId18"/>
    <p:sldId id="273" r:id="rId19"/>
    <p:sldId id="274" r:id="rId20"/>
    <p:sldId id="271" r:id="rId2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323584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332866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348338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429082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4572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76577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45732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546589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23832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193750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326ADD82-05D0-467D-91D2-D8594E393AD4}" type="datetimeFigureOut">
              <a:rPr lang="zh-TW" altLang="en-US" smtClean="0"/>
              <a:t>2019/5/10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61809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ADD82-05D0-467D-91D2-D8594E393AD4}" type="datetimeFigureOut">
              <a:rPr lang="zh-TW" altLang="en-US" smtClean="0"/>
              <a:t>2019/5/10</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A7ABC-9639-416E-BF86-62835D7A9AB7}" type="slidenum">
              <a:rPr lang="zh-TW" altLang="en-US" smtClean="0"/>
              <a:t>‹#›</a:t>
            </a:fld>
            <a:endParaRPr lang="zh-TW" altLang="en-US"/>
          </a:p>
        </p:txBody>
      </p:sp>
    </p:spTree>
    <p:extLst>
      <p:ext uri="{BB962C8B-B14F-4D97-AF65-F5344CB8AC3E}">
        <p14:creationId xmlns:p14="http://schemas.microsoft.com/office/powerpoint/2010/main" val="2873754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eeexplore.ieee.org/document/116190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pycbc.org/pycbc/latest/html/index.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rxiv.org/abs/0704.3764v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rxiv.org/abs/gr-qc/9811091v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w-openscience.org/abou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w-openscience.org/GW150914data/LOSC_Event_tutorial_GW150914.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a:t>Basic Data Analysis and </a:t>
            </a:r>
            <a:r>
              <a:rPr lang="en-US" altLang="zh-TW" dirty="0" err="1"/>
              <a:t>PyCBC</a:t>
            </a:r>
            <a:r>
              <a:rPr lang="en-US" altLang="zh-TW" dirty="0"/>
              <a:t> Tutorial with Google </a:t>
            </a:r>
            <a:r>
              <a:rPr lang="en-US" altLang="zh-TW" dirty="0" err="1"/>
              <a:t>Colab</a:t>
            </a:r>
            <a:r>
              <a:rPr lang="en-US" altLang="zh-TW" dirty="0"/>
              <a:t>​</a:t>
            </a:r>
            <a:endParaRPr lang="zh-TW" altLang="en-US" dirty="0"/>
          </a:p>
        </p:txBody>
      </p:sp>
      <p:sp>
        <p:nvSpPr>
          <p:cNvPr id="3" name="副標題 2"/>
          <p:cNvSpPr>
            <a:spLocks noGrp="1"/>
          </p:cNvSpPr>
          <p:nvPr>
            <p:ph type="subTitle" idx="1"/>
          </p:nvPr>
        </p:nvSpPr>
        <p:spPr/>
        <p:txBody>
          <a:bodyPr/>
          <a:lstStyle/>
          <a:p>
            <a:r>
              <a:rPr lang="en-US" altLang="zh-TW" dirty="0" smtClean="0"/>
              <a:t>Wei Ren Xu</a:t>
            </a:r>
            <a:endParaRPr lang="zh-TW" altLang="en-US" dirty="0"/>
          </a:p>
        </p:txBody>
      </p:sp>
    </p:spTree>
    <p:extLst>
      <p:ext uri="{BB962C8B-B14F-4D97-AF65-F5344CB8AC3E}">
        <p14:creationId xmlns:p14="http://schemas.microsoft.com/office/powerpoint/2010/main" val="848850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Power spectrum density</a:t>
            </a:r>
            <a:endParaRPr lang="zh-TW" altLang="en-US" dirty="0"/>
          </a:p>
        </p:txBody>
      </p:sp>
      <p:sp>
        <p:nvSpPr>
          <p:cNvPr id="3" name="內容版面配置區 2"/>
          <p:cNvSpPr>
            <a:spLocks noGrp="1"/>
          </p:cNvSpPr>
          <p:nvPr>
            <p:ph idx="1"/>
          </p:nvPr>
        </p:nvSpPr>
        <p:spPr/>
        <p:txBody>
          <a:bodyPr/>
          <a:lstStyle/>
          <a:p>
            <a:r>
              <a:rPr lang="en-US" altLang="zh-TW" dirty="0" smtClean="0"/>
              <a:t>The power spectrum density (PSD) describe the power of a time series in different frequency band.</a:t>
            </a:r>
          </a:p>
          <a:p>
            <a:r>
              <a:rPr lang="en-US" altLang="zh-TW" dirty="0" smtClean="0"/>
              <a:t>Here we use python module </a:t>
            </a:r>
            <a:r>
              <a:rPr lang="en-US" altLang="zh-TW" dirty="0" err="1" smtClean="0"/>
              <a:t>matplotlib.pyplot.psd</a:t>
            </a:r>
            <a:r>
              <a:rPr lang="en-US" altLang="zh-TW" dirty="0" smtClean="0"/>
              <a:t> to calculate PSD. The module measure PSD via Welch’s method.</a:t>
            </a:r>
            <a:endParaRPr lang="en-US" altLang="zh-TW" dirty="0"/>
          </a:p>
          <a:p>
            <a:r>
              <a:rPr lang="en-US" altLang="zh-TW" dirty="0" smtClean="0"/>
              <a:t>The </a:t>
            </a:r>
            <a:r>
              <a:rPr lang="en-US" altLang="zh-TW" dirty="0"/>
              <a:t>Welch’s </a:t>
            </a:r>
            <a:r>
              <a:rPr lang="en-US" altLang="zh-TW" dirty="0" smtClean="0"/>
              <a:t>method:</a:t>
            </a:r>
            <a:r>
              <a:rPr lang="zh-TW" altLang="en-US" dirty="0"/>
              <a:t> </a:t>
            </a:r>
            <a:r>
              <a:rPr lang="en-US" altLang="zh-TW" dirty="0" smtClean="0">
                <a:hlinkClick r:id="rId2"/>
              </a:rPr>
              <a:t>https://ieeexplore.ieee.org/document/1161901</a:t>
            </a:r>
            <a:endParaRPr lang="zh-TW" altLang="en-US" dirty="0"/>
          </a:p>
        </p:txBody>
      </p:sp>
    </p:spTree>
    <p:extLst>
      <p:ext uri="{BB962C8B-B14F-4D97-AF65-F5344CB8AC3E}">
        <p14:creationId xmlns:p14="http://schemas.microsoft.com/office/powerpoint/2010/main" val="3003145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Whitening process</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In data analysis, we usually assume the noise is Gaussian and white, but in gravitational wave detector, the noise is color.</a:t>
                </a:r>
              </a:p>
              <a:p>
                <a:r>
                  <a:rPr lang="en-US" altLang="zh-TW" dirty="0" smtClean="0"/>
                  <a:t>The whitening process divide the data by PSD in frequency domain, weighting the noise power in each frequency band.</a:t>
                </a:r>
              </a:p>
              <a:p>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𝑑</m:t>
                        </m:r>
                      </m:e>
                      <m:sub>
                        <m:r>
                          <a:rPr lang="en-US" altLang="zh-TW" b="0" i="1" smtClean="0">
                            <a:latin typeface="Cambria Math" panose="02040503050406030204" pitchFamily="18" charset="0"/>
                          </a:rPr>
                          <m:t>𝑤</m:t>
                        </m:r>
                      </m:sub>
                    </m:sSub>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𝑡</m:t>
                        </m:r>
                      </m:e>
                    </m:d>
                    <m:r>
                      <a:rPr lang="en-US" altLang="zh-TW" b="0" i="1" smtClean="0">
                        <a:latin typeface="Cambria Math" panose="02040503050406030204" pitchFamily="18" charset="0"/>
                      </a:rPr>
                      <m:t>=</m:t>
                    </m:r>
                    <m:nary>
                      <m:naryPr>
                        <m:ctrlPr>
                          <a:rPr lang="en-US" altLang="zh-TW" b="0" i="1" smtClean="0">
                            <a:latin typeface="Cambria Math" panose="02040503050406030204" pitchFamily="18" charset="0"/>
                          </a:rPr>
                        </m:ctrlPr>
                      </m:naryPr>
                      <m:sub>
                        <m:r>
                          <m:rPr>
                            <m:brk m:alnAt="23"/>
                          </m:rPr>
                          <a:rPr lang="en-US" altLang="zh-TW" b="0" i="1" smtClean="0">
                            <a:latin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m:t>
                        </m:r>
                      </m:sub>
                      <m:sup>
                        <m:r>
                          <a:rPr lang="en-US" altLang="zh-TW" b="0" i="1" smtClean="0">
                            <a:latin typeface="Cambria Math" panose="02040503050406030204" pitchFamily="18" charset="0"/>
                            <a:ea typeface="Cambria Math" panose="02040503050406030204" pitchFamily="18" charset="0"/>
                          </a:rPr>
                          <m:t>∞</m:t>
                        </m:r>
                      </m:sup>
                      <m:e>
                        <m:f>
                          <m:fPr>
                            <m:ctrlPr>
                              <a:rPr lang="en-US" altLang="zh-TW" i="1" smtClean="0">
                                <a:latin typeface="Cambria Math" panose="02040503050406030204" pitchFamily="18" charset="0"/>
                              </a:rPr>
                            </m:ctrlPr>
                          </m:fPr>
                          <m:num>
                            <m:acc>
                              <m:accPr>
                                <m:chr m:val="̃"/>
                                <m:ctrlPr>
                                  <a:rPr lang="en-US" altLang="zh-TW" i="1" smtClean="0">
                                    <a:latin typeface="Cambria Math" panose="02040503050406030204" pitchFamily="18" charset="0"/>
                                  </a:rPr>
                                </m:ctrlPr>
                              </m:accPr>
                              <m:e>
                                <m:r>
                                  <a:rPr lang="en-US" altLang="zh-TW" b="0" i="1" smtClean="0">
                                    <a:latin typeface="Cambria Math" panose="02040503050406030204" pitchFamily="18" charset="0"/>
                                  </a:rPr>
                                  <m:t>𝑑</m:t>
                                </m:r>
                              </m:e>
                            </m:acc>
                            <m:r>
                              <a:rPr lang="en-US" altLang="zh-TW" b="0" i="1" smtClean="0">
                                <a:latin typeface="Cambria Math" panose="02040503050406030204" pitchFamily="18" charset="0"/>
                              </a:rPr>
                              <m:t>(</m:t>
                            </m:r>
                            <m:r>
                              <a:rPr lang="en-US" altLang="zh-TW" b="0" i="1" smtClean="0">
                                <a:latin typeface="Cambria Math" panose="02040503050406030204" pitchFamily="18" charset="0"/>
                              </a:rPr>
                              <m:t>𝑓</m:t>
                            </m:r>
                            <m:r>
                              <a:rPr lang="en-US" altLang="zh-TW" b="0" i="1" smtClean="0">
                                <a:latin typeface="Cambria Math" panose="02040503050406030204" pitchFamily="18" charset="0"/>
                              </a:rPr>
                              <m:t>)</m:t>
                            </m:r>
                          </m:num>
                          <m:den>
                            <m:rad>
                              <m:radPr>
                                <m:degHide m:val="on"/>
                                <m:ctrlPr>
                                  <a:rPr lang="en-US" altLang="zh-TW" b="0" i="1" smtClean="0">
                                    <a:latin typeface="Cambria Math" panose="02040503050406030204" pitchFamily="18" charset="0"/>
                                  </a:rPr>
                                </m:ctrlPr>
                              </m:radPr>
                              <m:deg/>
                              <m:e>
                                <m:sSub>
                                  <m:sSubPr>
                                    <m:ctrlPr>
                                      <a:rPr lang="en-US" altLang="zh-TW" i="1">
                                        <a:latin typeface="Cambria Math" panose="02040503050406030204" pitchFamily="18" charset="0"/>
                                      </a:rPr>
                                    </m:ctrlPr>
                                  </m:sSubPr>
                                  <m:e>
                                    <m:r>
                                      <a:rPr lang="en-US" altLang="zh-TW" i="1">
                                        <a:latin typeface="Cambria Math" panose="02040503050406030204" pitchFamily="18" charset="0"/>
                                      </a:rPr>
                                      <m:t>𝑆</m:t>
                                    </m:r>
                                  </m:e>
                                  <m:sub>
                                    <m:r>
                                      <a:rPr lang="en-US" altLang="zh-TW" i="1">
                                        <a:latin typeface="Cambria Math" panose="02040503050406030204" pitchFamily="18" charset="0"/>
                                      </a:rPr>
                                      <m:t>𝑛</m:t>
                                    </m:r>
                                  </m:sub>
                                </m:sSub>
                                <m:r>
                                  <a:rPr lang="en-US" altLang="zh-TW" i="1">
                                    <a:latin typeface="Cambria Math" panose="02040503050406030204" pitchFamily="18" charset="0"/>
                                  </a:rPr>
                                  <m:t>(</m:t>
                                </m:r>
                                <m:r>
                                  <a:rPr lang="en-US" altLang="zh-TW" i="1">
                                    <a:latin typeface="Cambria Math" panose="02040503050406030204" pitchFamily="18" charset="0"/>
                                  </a:rPr>
                                  <m:t>𝑓</m:t>
                                </m:r>
                                <m:r>
                                  <a:rPr lang="en-US" altLang="zh-TW" i="1">
                                    <a:latin typeface="Cambria Math" panose="02040503050406030204" pitchFamily="18" charset="0"/>
                                  </a:rPr>
                                  <m:t>)</m:t>
                                </m:r>
                              </m:e>
                            </m:rad>
                          </m:den>
                        </m:f>
                        <m:sSup>
                          <m:sSupPr>
                            <m:ctrlPr>
                              <a:rPr lang="en-US" altLang="zh-TW" b="0" i="1" smtClean="0">
                                <a:latin typeface="Cambria Math" panose="02040503050406030204" pitchFamily="18" charset="0"/>
                              </a:rPr>
                            </m:ctrlPr>
                          </m:sSupPr>
                          <m:e>
                            <m:r>
                              <a:rPr lang="en-US" altLang="zh-TW" b="0" i="1" smtClean="0">
                                <a:latin typeface="Cambria Math" panose="02040503050406030204" pitchFamily="18" charset="0"/>
                              </a:rPr>
                              <m:t>𝑒</m:t>
                            </m:r>
                          </m:e>
                          <m:sup>
                            <m:r>
                              <a:rPr lang="en-US" altLang="zh-TW" b="0" i="1" smtClean="0">
                                <a:latin typeface="Cambria Math" panose="02040503050406030204" pitchFamily="18" charset="0"/>
                              </a:rPr>
                              <m:t>−2</m:t>
                            </m:r>
                            <m:r>
                              <a:rPr lang="zh-TW" altLang="en-US" b="0" i="1" smtClean="0">
                                <a:latin typeface="Cambria Math" panose="02040503050406030204" pitchFamily="18" charset="0"/>
                              </a:rPr>
                              <m:t>𝜋</m:t>
                            </m:r>
                            <m:r>
                              <a:rPr lang="en-US" altLang="zh-TW" b="0" i="1" smtClean="0">
                                <a:latin typeface="Cambria Math" panose="02040503050406030204" pitchFamily="18" charset="0"/>
                              </a:rPr>
                              <m:t>𝑖𝑓𝑡</m:t>
                            </m:r>
                          </m:sup>
                        </m:sSup>
                        <m:r>
                          <a:rPr lang="en-US" altLang="zh-TW" b="0" i="1" smtClean="0">
                            <a:latin typeface="Cambria Math" panose="02040503050406030204" pitchFamily="18" charset="0"/>
                          </a:rPr>
                          <m:t>𝑑𝑓</m:t>
                        </m:r>
                      </m:e>
                    </m:nary>
                  </m:oMath>
                </a14:m>
                <a:r>
                  <a:rPr lang="en-US" altLang="zh-TW" dirty="0" smtClean="0"/>
                  <a:t>.</a:t>
                </a: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4050802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Power leakage</a:t>
            </a:r>
            <a:endParaRPr lang="zh-TW" altLang="en-US" dirty="0"/>
          </a:p>
        </p:txBody>
      </p:sp>
      <p:sp>
        <p:nvSpPr>
          <p:cNvPr id="3" name="內容版面配置區 2"/>
          <p:cNvSpPr>
            <a:spLocks noGrp="1"/>
          </p:cNvSpPr>
          <p:nvPr>
            <p:ph idx="1"/>
          </p:nvPr>
        </p:nvSpPr>
        <p:spPr>
          <a:xfrm>
            <a:off x="838200" y="1825624"/>
            <a:ext cx="10515600" cy="5032375"/>
          </a:xfrm>
        </p:spPr>
        <p:txBody>
          <a:bodyPr>
            <a:normAutofit/>
          </a:bodyPr>
          <a:lstStyle/>
          <a:p>
            <a:r>
              <a:rPr lang="en-US" altLang="zh-TW" dirty="0" smtClean="0"/>
              <a:t>Because the stain data is not periodic, the Fourier transformation will cause a large amplitude at the beginning and the end of the transformed data, this phenomenon is called the power leakage.</a:t>
            </a:r>
          </a:p>
          <a:p>
            <a:endParaRPr lang="en-US" altLang="zh-TW" dirty="0"/>
          </a:p>
          <a:p>
            <a:endParaRPr lang="en-US" altLang="zh-TW" dirty="0" smtClean="0"/>
          </a:p>
          <a:p>
            <a:endParaRPr lang="en-US" altLang="zh-TW" dirty="0"/>
          </a:p>
          <a:p>
            <a:endParaRPr lang="en-US" altLang="zh-TW" dirty="0" smtClean="0"/>
          </a:p>
          <a:p>
            <a:r>
              <a:rPr lang="en-US" altLang="zh-TW" dirty="0" smtClean="0"/>
              <a:t>There are two ways to solve this problem:</a:t>
            </a:r>
          </a:p>
          <a:p>
            <a:pPr lvl="1"/>
            <a:r>
              <a:rPr lang="en-US" altLang="zh-TW" dirty="0" smtClean="0"/>
              <a:t>Apply window function on the transformed data.</a:t>
            </a:r>
          </a:p>
          <a:p>
            <a:pPr lvl="1"/>
            <a:r>
              <a:rPr lang="en-US" altLang="zh-TW" dirty="0" smtClean="0"/>
              <a:t>Just cutting off the power leakage part.</a:t>
            </a:r>
          </a:p>
        </p:txBody>
      </p:sp>
      <p:pic>
        <p:nvPicPr>
          <p:cNvPr id="1026" name="Picture 2" descr="https://upload.wikimedia.org/wikipedia/commons/thumb/1/14/Window_function_and_frequency_response_-_Tukey_%28alpha_%3D_0.5%29.svg/1920px-Window_function_and_frequency_response_-_Tukey_%28alpha_%3D_0.5%29.svg.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1847"/>
          <a:stretch/>
        </p:blipFill>
        <p:spPr bwMode="auto">
          <a:xfrm>
            <a:off x="7834746" y="3092253"/>
            <a:ext cx="3519054" cy="365403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png;base64,iVBORw0KGgoAAAANSUhEUgAAAwMAAAH2CAYAAAAs4lCgAAAABHNCSVQICAgIfAhkiAAAAAlwSFlz%0AAAAWJQAAFiUBSVIk8AAAADl0RVh0U29mdHdhcmUAbWF0cGxvdGxpYiB2ZXJzaW9uIDIuMi40LCBo%0AdHRwOi8vbWF0cGxvdGxpYi5vcmcv7US4rQAAIABJREFUeJzt3XmYXVWd7//3N1UZSCBhnkRlkKkd%0AuiXgEJTR9gKiOMAF76NytVGxQVtB7duCM9p2C6iAF7rpbkKL/YMWLnixQbFFZIiiBGz0MkOiMskQ%0AkpA5qfr+/tj7hMPhVFKpqtQ5Vev9ep56Vs7aa+2z9s6u5HzOHlZkJpIkSZLKM6HTA5AkSZLUGYYB%0ASZIkqVCGAUmSJKlQhgFJkiSpUIYBSZIkqVCGAUmSJKlQhgFJkiSpUIYBSZIkqVCGAUmSJKlQhgFJ%0AkiSpUIYBSZIkqVCGAUmSJKlQhgFJkiSpUIYBSZIkqVBdFQYi4i0RcV1EPBwRyyPioYj4XkS8foD2%0AsyLimohYULe/MyI+HhE963iPIyPihohYFBFLIuLWiDh+422VJEmS1J0iMzs9BgAi4u+ATwNPA1cB%0ATwEvA94G9ALvy8xLmtofBVwBrAAuAxYAbwX2BC7PzGPavMfJwLn1e1wGrAKOBnYCzsrMT26s7ZMk%0ASZK6TVeEgYjYHngEeBJ4VWY+0bTsYOB6YF5m7lrXTQceAGYA+2fmbXX9lLrt64F3Z+alTevZGbgH%0AWArMzMz5df0WwK+A3YBZmfnzjbmtkiRJUrfolsuEXko1llubgwBAZv4UeBbYpqn66Pr1pY0gULdd%0AAZxev/xIy3t8AJgMnNcIAnWfZ4Cv1i9PHPaWSJIkSWNEb6cHULuf6pKd10TE1pn5VGNBRBwAbEZ1%0A6VDDIXX5wzbruhFYBsyKiMmZuXIQfa5taTMkETEPmA7MH856JEmSpHXYGVicmbsMd0VdEQYyc0FE%0A/DVwNnBXRFxFdV3/blT3DPwY+HBTlz3r8r4261pTfyh/ObArcPcg+jwWEUuBnSJiamYuW9d4I2Lu%0AAItevMkmm/TsvffeW66rvyRJkjRUd999N8uXLx+RdXVFGADIzG9GxHzgX4APNi16AJjdcvnQjLpc%0ANMDqGvWbb2CfaXW7dYaBdVi59957T507d6CsIEmSJA3PzJkzuf322+ePxLq65Z4BIuLTwOXAbKoz%0AAtOAmcBDwHcj4u87N7rny8yZ7X6oblCWJEmSxoSuCAMRcRDwd8D/zcxTMvOhzFyWmbcD76B60tCp%0AEbFr3aXx7f6MF67tefULm+oG22egMweSJEnSuNIVYQA4si5/2rqgvn7/l1RjfXVdfW9d7tHaPiJ6%0AgV2ANVRnFRhEnx2ozkQ8vL77BSRJkqTxolvCwOS63GaA5Y36VXV5fV0e1qbtAcBUYE7Tk4TW1+fw%0AljaSJEnSuNctYeCmuvxQRLyoeUFEHA7sTzXT8Jy6+nKqGYqPi4h9m9pOAc6oX57f8h4XASuBk+sJ%0AyBp9tgA+U7+8YLgbIkmSJI0V3fI0ocuB/wTeBNwdEVcCjwN7U11CFMD/ysynATJzcUR8sO53Q0Rc%0ACiygegzpnnX9Zc1vkJnzIuJTwDnAbRFxGdWZhqOBnYCznH1YkiRJJemKMJCZ/RFxBHAScBzVTcNT%0AqT7gXwOck5nXtfS5KiIOBE4D3gVMoXoM6Sl1+2zzPufWjy/9JPA+qjMjdwGnZ+bFG2nzJEmSpK7U%0AFWEAIDNXA9+sfwbb5xbgiA18n6uBqzdsdJIkSdL40y33DEiSJEkaZYYBSZIkqVCGAUmSJKlQhgFJ%0AkiSpUIYBSZIkqVCGAUmSJKlQhgFJkiSpUIaBcaLNHGuSJEnSOhkGxrhnV6zmXefP4dCzf8b9f3y2%0A08ORJEnSGGIYGOPOuu4+5v7uGR56cikf/s7cTg9HkiRJY4hhYIz7xUNPr/3zQ08t7eBIJEmSNNYY%0ABiRJkqRCGQYkSZKkQhkGJEmSpEIZBiRJkqRCGQYkSZKkQhkGJEmSpEIZBsa4iOj0ECRJkjRGGQYk%0ASZKkQhkGJEmSpEIZBiRJkqRCGQYkSZKkQhkGJEmSpEIZBiRJkqRCGQbGOB8sKkmSpKEyDEiSJEmF%0AMgxIkiRJhTIMSJIkSYUyDEiSJEmFMgxIkiRJhTIMjHHh44QkSZI0RIYBSZIkqVCGgTHu/z26uNND%0AkCRJ0hhlGJAkSZIKZRiQJEmSCmUYkCRJkgplGJAkSZIKZRiQJEmSCmUYkCRJkgplGJAkSZIKZRiQ%0AJEmSCtV1YSAiDo2IKyPi8YhYGRGPRsSPIuKINm1nRcQ1EbEgIpZHxJ0R8fGI6FnH+o+MiBsiYlFE%0ALImIWyPi+I27VZIkSVL36aowEBF/D/wnsC/wf4GzgP8AtgEOaml7FHAjcABwJXAeMAn4BnDpAOs/%0AGbgaeAVwCXAhsCMwOyLOHPENkiRJkrpYb6cH0BARHwQ+BVwMfCgzV7Usn9j05+lUH+T7gIMy87a6%0A/rPA9cDREXFcZl7a1Gdn4ExgAbBvZs6v678E/Ao4NSKuyMyfb6xtlCRJkrpJV5wZiIjJwFeA39Mm%0ACABk5uqml0dTnS24tBEE6jYrgNPrlx9pWcUHgMnAeY0gUPd5Bvhq/fLE4W2JJEmSNHZ0y5mBP6f6%0AcP9NoD8i3kJ1Kc8K4Jdtvq0/pC5/2GZdNwLLgFkRMTkzVw6iz7UtbSRJkqRxr1vCwH51uQK4gyoI%0ArBURNwJHZ+aTddWedXlf64oyc01EzANeDuwK3D2IPo9FxFJgp4iYmpnL1jXYiJg7wKK91tVPkiRJ%0A6iZdcZkQsG1dfgpI4I3AZsCrgOuobhL+XlP7GXW5aID1Neo3H0KfGQMslyRJksaVbjkz0Agla4C3%0ANV3T/5uIeAdwL3BgRLy+G27wzcyZ7errMwb7jPJwJEmSpCHpljMDC+vyjuabewHqS3Z+VL98TV2u%0A71v8Rv3CprrB9hnozIEkSZI0rnRLGLi3LhcOsPyZutykpf0erQ0johfYheosw0Nt3qNdnx2AacDD%0A67tfQJIkSRovuiUM/ITqXoE/iYh2Y2rcUDyvLq+vy8PatD0AmArMaXqS0Pr6HN7SRpIkSRr3uiIM%0AZObvqGYGfgnwV83LIuLNwH+jOmvQeCzo5cBTwHERsW9T2ynAGfXL81ve5iJgJXByPQFZo88WwGfq%0AlxcMf2skSZKksaFbbiAGOAl4NXB2Pc/AHVSX+7ydaqbhEzJzEUBmLq5nLL4cuCEiLqWaWfhtVI8Q%0AvRy4rHnlmTkvIj4FnAPcFhGXAauoJjDbCTirG25OliRJkkZL14SBzHw4ImYCn6P6UH8AsJjqjMHf%0AZuYvW9pfFREHAqcB7wKmAA8ApwDnZGa2eY9zI2I+8EngfVRnRu4CTs/MizfWtkmSJEndqGvCAEA9%0AqdhH65/BtL8FOGID3+NqqoAhSZIkFa0r7hmQJEmSNPoMA5IkSVKhDAOSJElSoQwDkiRJUqEMA5Ik%0ASVKhDAOSJElSoQwDkiRJUqEMA5IkSVKhDAOSJElSoQwDkiRJUqEMA5IkSVKhDAOSJElSoQwDkiRJ%0AUqEMA5IkSVKhDAOSJElSoQwDkiRJUqEMA5IkSVKhDAOSJElSoQwDkiRJUqEMA5IkSVKhDAOSJElS%0AoQwDkiRJUqEMA5IkSVKhDAOSJElSoQwDkiRJUqEMA5IkSVKhDAOSJElSoQwDkiRJUqEMA5IkSVKh%0ADAOSJElSoQwDkiRJUqEMA5IkSVKhDAOSJElSoQwDkiRJUqEMA5IkSVKhDAOSJElSoQwDkiRJUqEM%0AA5IkSVKhDAOSJElSoQwDkiRJUqEMA5IkSVKhujYMRMR7IiLrnxMGaHNkRNwQEYsiYklE3BoRx69n%0AvcdHxC/r9ovq/kdunK2QJEmSuldXhoGIeDFwHrBkHW1OBq4GXgFcAlwI7AjMjogzB+hzJjAb2KFu%0AfwnwSuDqen2SJElSMbouDEREABcBTwMXDNBmZ+BMYAGwb2aelJmfAF4FPAicGhGvb+kzCzi1Xv6q%0AzPxEZp4EzKzXc2a9XkmSJKkIXRcGgI8BhwDvB5YO0OYDwGTgvMyc36jMzGeAr9YvT2zp03j9lbpd%0Ao8984Nv1+t4/zLFLkiRJY0ZXhYGI2Bv4GvCtzLxxHU0Pqcsftll2bUub4fSRJEmSxq3eTg+gISJ6%0Age8Avwc+s57me9blfa0LMvOxiFgK7BQRUzNzWURMA14ELMnMx9qs7/663GOQY507wKK9BtNfkiRJ%0A6gZdEwaAzwGvBt6QmcvX03ZGXS4aYPkiYFrdbtkg2wNsPrihSpIkSWNfV4SBiHgt1dmAszLz550e%0Az/pk5sx29fUZg31GeTiSJEnSkHT8noH68qB/pbrk57OD7Nb4Jn/GAMtbzwQMtv3CQb6/JEmSNOZ1%0APAwAm1Jdq783sKJporEEPl+3ubCu+2b9+t66fME1/hGxA9UlQg9n5jKAzFwKPAJsWi9vtXtdvuAe%0ABEmSJGm86obLhFYC/zzAsn2o7iO4mSoANC4huh7YHzisqa7h8KY2za4H3lv3uWiQfSRJkqRxq+Nh%0AoL5Z+IR2yyLiC1Rh4OLM/KemRRcBnwZOjoiLGnMNRMQWPPckotYJyy6gCgOnRcRVjbkG6onGTqIK%0AJa0hQZIkSRq3Oh4GhiIz50XEp4BzgNsi4jJgFXA0sBNtbkTOzDkRcTZwCnBnRFwOTAKOBbYEPto8%0AgZkkSZI03o3JMACQmedGxHzgk8D7qO5/uAs4PTMvHqDPqRHxG6ozAR8C+oHbga9n5g9GZeCSJElS%0Al+jqMJCZXwC+sI7lVwNXb+A6ZwOzhzEsSZIkaVzohqcJSZIkSeoAw4AkSZJUKMOAJEmSVCjDgCRJ%0AklQow4AkSZJUKMOAJEmStIEeX7SCz171Wy6eM7/TQxmWrn60qCRJktSNPnX5f3HT/U8BsPt2mzJr%0At607PKKh8cyAJEmStIEaQQDgqjse6eBIhscwIEmSJBXKMCBJkiQVyjAgSZIkFcowIEmSJBXKMCBJ%0AkiQVyjAgSZIkFcowIEmSJBXKMCBJkiQVyjAgSZIkFcowIEmSJBXKMCBJkiQVyjAgSZIkFcowIEmS%0AJBXKMCBJkiQVyjAgSZIkFcowIEmSJBXKMCBJkiQVyjAgSZIkFcowIEmSJBXKMCBJkiQVyjAgSZIk%0AFcowIEmSJBXKMCBJkiQVyjAgSZIkFcowIEmSJBXKMCBJkiQVyjAgSZIkFcowIEmSJBXKMCBJkiQV%0AyjAgSZIkFcowIEmSJBXKMCBJkiQVqivCQERsFREnRMSVEfFARCyPiEURcXNE/EVEtB1nRMyKiGsi%0AYkHd586I+HhE9KzjvY6MiBvq9S+JiFsj4viNt3WSJElSd+rt9ABqxwDnA48BPwV+D2wHvBP4J+Dw%0AiDgmM7PRISKOAq4AVgCXAQuAtwLfAPav1/k8EXEycC7wNHAJsAo4GpgdEa/MzE9urA2UJEmSuk23%0AhIH7gLcB/5GZ/Y3KiPgM8EvgXVTB4Iq6fjpwIdAHHJSZt9X1nwWuB46OiOMy89Kmde0MnEkVGvbN%0AzPl1/ZeAXwGnRsQVmfnzjbqlkiRJUpfoisuEMvP6zLy6OQjU9Y8DF9QvD2padDSwDXBpIwjU7VcA%0Ap9cvP9LyNh8AJgPnNYJA3ecZ4Kv1yxOHtyWSJEnS2NEVYWA9Vtflmqa6Q+ryh23a3wgsA2ZFxORB%0A9rm2pY0kSZI07nXLZUJtRUQv8L76ZfOH+D3r8r7WPpm5JiLmAS8HdgXuHkSfxyJiKbBTREzNzGXr%0AGdfcARbtta5+kiRJUjfp9jMDXwNeAVyTmT9qqp9Rl4sG6Neo33wIfWYMsFySJEkaV7r2zEBEfAw4%0AFbgHeG+Hh/M8mTmzXX19xmCfUR6OJEmSNCRdeWagfgTot4C7gIMzc0FLk/V9i9+oXziEPgOdOZAk%0ASZLGla4LAxHxcaq5AH5LFQQeb9Ps3rrco03/XmAXqhuOHxpknx2AacDD67tfQJIkSRovuioMRMRf%0AU00a9muqIPDEAE2vr8vD2iw7AJgKzMnMlYPsc3hLG0mSJGnc65owUE8Y9jVgLnBoZj61juaXA08B%0Ax0XEvk3rmAKcUb88v6XPRcBK4OR6ArJGny2Az9QvL0CSJEkqRFfcQBwRxwNfoppR+CbgYxHR2mx+%0AZs4GyMzFEfFBqlBwQ0RcSjWz8NuoHiF6OXBZc+fMnBcRnwLOAW6LiMuAVVQTmO0EnOXsw5IkSSpJ%0AV4QBqmv8AXqAjw/Q5mfA7MaLzLwqIg4ETgPeBUwBHgBOAc7JzGxdQWaeGxHzgU9SzV8wgeom5dMz%0A8+IR2RJJkiRpjOiKMJCZXwC+MIR+twBHbGCfq4GrN/S9JEmSpPGma+4ZkCRJkjS6DAOSJElSoQwD%0AkiRJUqEMA5IkSVKhDAOSJElSoQwDkiRJUqEMA5IkSVKhDAOSJElSoQwDkiRJUqEMA5IkSVKhDAOS%0AJElSoQwDkiRJUqEMA5IkSVKhDAOSJElSoQwDkiRJUqEMA5IkSVKhDAOSJElSoQwDkiRJUqEMA5Ik%0ASVKhDAOSJElSoQwDkiRJUqEMA5IkSVKhDAOSJElSoQwDkiRJUqEMA5IkSVKhDAOSJElSoQwDkiRJ%0AUqEMA5IkSVKhDAOSJElSoQwDkiRJ0jA88ezKTg9hyAwDkiRJ0jDccO+TnR7CkBkGJEmSpEIZBiRJ%0AkqRCGQYkSZKkQhkGJEmSpEIZBiRJkqRCGQYkSZKkQhkGxpnM7PQQJEmSxrX+/vHzecswMM4c+4+/%0A6PQQJEmSxrVdP3NNp4cwYno7PQCNrF/OW8DiFauZ1DOBKRN7Oj0cSZKkcWPhslV877aHOz2MEWUY%0AGIde9YXrAPjH987kzS/ffm19ZhIRnRqWJEnSmPXbRxZx5Lk3d3oYI664MBAROwFfAg4DtgIeA64C%0AvpiZz3RybCPtQ9+Zy0NfPYL5Ty/lsG/exKq+fgAi4KGvHkFE0N+fPLVkJdtOn9Lh0UqSJI2+5i9L%0Ab5u/gCvveIRb5y2gd0Kw785b8JZX7sgrd5oxLoMAFBYGImI3YA6wLfB94B7gNcBfAYdFxP6Z+XQH%0Ahzji/uxL17F4xZrn1WXCLn/z/GvdXrbtplzzsTdy3V2Ps/30Key785ajOUxJkqRR8eyK1Vz7m8fZ%0A56Wb8/OHFvDZq347YNt7Hn+WS37x+1Ec3egrKgwA/5sqCHwsM89tVEbE2cAngK8AJ3ZobBtFaxAY%0AyANPLGGP069d+3qraZP44lEv52+vuYdvHvdnXHDDg/zknif4tw++lulTJvLiLaYyY+pE+vqTngmD%0Av/RoTV8/vT0D37e+ZOUa1vT1s/nUSYNe51B4yZQ0sjbG71Rjnev7d6NbLVu1hk0m9vhvjTTC+vuT%0ACRNibfnowuXc/MBT7POSLdhtm2n8fsEyNpsykYtumcd206fwZy/enH++eR4/vuuPLFk5uM9FJSkm%0ADNRnBd4MzAe+3bL488CHgPdGxKmZuXSUh9d1nl66ipP/7Q4Ajrng52vr/8eFt3ZqSJIkSRphY++r%0AlqE7uC6vy8z+5gWZ+SxwCzAVeN1oD0ySJEnqhGLODAB71uV9Ayy/n+rMwR7AT9a1ooiYO8CivYY2%0ANEmSJGn0lXRmYEZdLhpgeaN+81EYiyRJktRxJZ0ZGDGZObNdfX3GYJ9RHo4kSZI0JCWFgcY3/zMG%0AWN6oXzgKYxkXdt16Gjtuvgkff9PuvHjLqTz8zDK22XQKS1auYa/tNyOB1X39TO6dQETQ158sXbWG%0Ah55cyp/sMJ1JvRN48tmVbL3pJPqzmtVvy2nVnycERAQr1/SxdGUfTy9Zyc5bT2PB0lVsu9lkMmFC%0A/RSjZ1espq8/X/AEor7+ZHVfP48sXM5u22y6tv7Xf1jIw88s4017b8eUiT0sX9XHlInPnSRrrPuP%0Ai1fw6MLl7Ln9ZixZsYbpm0xkUs8E+jOf92STzGTxiuqpIZN6J2zUp6oM9LrhiWdXsNW0yfRMqPbd%0A5N6etU98WrWmn0m9z427r55jYrvpU1ixuo8pE3vITIDnrXugJ0Y1j2FNXz/9CZN6J7BoeTUDdm9P%0AEPC8fdW6rtV9/SxduWZQT4/q708iYOWa/hfMrt087sa2tBvrhvzdrKttu32ydOUanl2xhu1nTCEz%0AWd2XrFjTx/QpE7nr0cVM6p3AbttMW3tcT+qZ0Hb97f6uG9vWzorVffRMCCaO4NN2Gk/oGIzmJ/20%0AG2t/f1U3YUKwaNlqpm/Su86/g+Wr+pjUO4GeCcHyVX30ZXLLA09x4B7brHdW9cbxFAQzpk4EeMFx%0APxgbsv3N7Vf39ZMJE3uCiOCJxSvYatPJLzhWMpOlq/qY3DuBnggmTIi1davX9LPFtOd+H9odzw3z%0AnlrK9Cm9TJvcu/b398lnV7LNZpPXPoWpZ0Ks3d+t27W+7WwsH+y/P63b2GjTrn1zXV9/smJ1H9Mm%0AP/eR5KklK3l80QpevuP0tb/Xy1b1sWXTvmkcb5nV/DnN7wfQn6zd95lJJqzpTyZEVb+6L9f+XTV+%0AZyf1TqCvPmZb/96eWbqK6ZtMfF79YP9NWd/v8WDWt3JNH39YsIztpk9hsykTn9fn6aWr2HrTyc9b%0Ax2Dfs3n9k3t71v5b25iLqPUYafzf2jshXvCUr9V9/c/7t6j5/5bm/7cXLV/NZpN7185/1GjTOG4T%0AWL66j+yHVX39bDVt0toxNda1bHUfU3onsKqvn7seXczk3h4eemoJf3Xprwfcxu2nT+HxxSsGtT9K%0AEo2DZbyLiBOAC4F/zMwPt1n+I6p7Bt6Umeu8Z2Ad7zF3n3322Wfu3IFuKRh5O/+v/xiR9Vx10v68%0A/du3APC1d76S417zkhFZryRJUic0vuxrDkSr+/rZ/bTqUepffvsrOOMHd7FyTf9Aq9gg87/2lhFZ%0Az2DMnDmT22+//faBrlbZECWdGfhpXb45IiY0P1EoIjYD9geWAb/oxOA2lh1mTOGpJStZ3VeFvr22%0A34wL37cvL95y6gvaPvCVw1m4fPXabxckSZLGqk0mvfCs2sSeCc/70P72P9uR6/7fH9lv5y15yVZT%0AWdPXz00PPMUJF9+29iwRwN8cvhd/e+09ozLu0VZMGMjMByPiOqpv/08Czm1a/EVgGvAP42mOgXPe%0A/Wre9qc7smDpKu58eCH7v2zrdV5K0NszwSAgSZKKsdmUibxr5k5rX/f2TODgPbflwa8ewYrVffz8%0AwafZb5ct2XRyL6vW9HPWjwd6KOXYVUwYqP0lMAc4JyIOBe4GXks1B8F9wGkdHNuI2GraJL72rlex%0A2ZReXrvLlgBsOW0SB+25bYdHJkmSNHZMmdjDwXs99/npLw9+Ga9+yRbssPkUDj3rZx0c2cgqKgzU%0AZwf2Bb4EHAYcATwGfAv4YmY+08nxjYRfnfamDbrxTZIkSevXMyF4w+5bd3oYI66oMACQmX8A3t/p%0AcWwsBgFJkiQNVkmTjkmSJEnDdvpb9u70EEaMYUCSJEnaACe8cddOD2HEGAYkSZKkQhkGJEmSpEIZ%0ABiRJkqRCGQYkSZKkQhkGxrg9ttu000OQJEnSGGUYGOMC5xWQJEnS0BgGJEmSpEIZBiRJkqRCGQYk%0ASZKkQhkGJEmSpEIZBiRJkqRCGQYkSZKkQhkGJEmSpEIZBiRJkqRCGQYkSZKkQhkGJEmSpEIZBiRJ%0AkqRCGQYkSZKkQhkGJEmSpEIZBiRJkqRCGQYkSZKkQhkGJEmSpGHYZrPJnR7CkBkGJEmSpGHYbHJv%0Ap4cwZIYBSZIkqVCGAUmSJKlQhgFJkiSpUIYBSZIkaRiy0wMYBsOAJEmSVCjDgCRJklQow4AkSZJU%0AKMOAJEmSVCjDgCRJklQow4AkSZJUKMOAJEmSVCjDgCRJklQow4AkSZI0DJljd9oxw4AkSZJUKMOA%0AJEmSVKiOh4GI2D0i/joiro+IP0TEqoj4Y0R8PyIOXk/f4yPilxGxJCIWRcQNEXHkOtr3RMQnIuLO%0AiFgeEQsi4pqImDXyWyZJkiR1t46HAeDLwNeA7YBrgLOAW4C3ANdHxMfadYqIM4HZwA7AhcAlwCuB%0AqyPi5DbtA7gUOBuYBJwHXAkcANwYEUeN6FZJkiRJXa630wMAfgj8XWbe0VwZEQcCPwa+HhHfy8zH%0AmpbNAk4FHgT2y8xn6vqvA3OBMyPiB5k5v2mVxwFHA3OAQzNzRd3nAuBm4MKIuD4zn91I2ylJkiR1%0AlY6fGcjM2a1BoK7/GXAD1bf4rZfxnFiXX2kEgbrPfODbwGTg/S19PlKXpzeCQN3nV8BlwDZUYUGS%0AJEkqQsfDwHqsrss1LfWH1OUP2/S5tqUNETGFKlAsA24aTB9JkiRpvOuGy4TaioiXAodSfYC/sal+%0AGvAiYEnzpUNN7q/LPZrqdgN6gIcyszVYDNRnXWObO8CivQbTX5IkSeoGXRkGImIy8F2qy30+3Xwp%0AEDCjLhcN0L1Rv/kw+0iSJEnrNXanHBuhMBAR84GXbkCX72bmewZYVw/wHWB/qmv5zxz2AEdYZs5s%0AV1+fMdhnlIcjSZIkDclInRl4EFix3lbPebRdZR0ELgGOAf4deE++cH7nxrf4M2ivUb9wmH0kSZKk%0AcW1EwkBmHjrcdUTERKpLg44B/g14X2b2tXmvpRHxCPCiiNihzX0Du9flfU11DwJ9wK4R0dvmvoF2%0AfSRJkqRxrSueJhQRk4DvUQWBfwXe2y4INLm+Lg9rs+zwljbUjxKdA0wF3jiYPpIkSdJ41/EwUN8s%0AfCVwFPDPwPszs3893S6oy9MiYoumde0MnASsBC5q6XN+XZ5RP2q00Wc/4FjgSeCKoW2FJEmSNPZ0%0Aw9OELgCOAJ4CHgE+FxGtbW7IzBsaLzJzTkScDZwC3BkRl1NNTnYssCXw0ZbZhwEuBd5JNbHYHRFx%0ANbBV3acH+GBmLh7ZTZMkSZK6VzeEgV3qcmvgc+tod0Pzi8w8NSJ+Q3Um4ENAP3A78PXM/EFr58zM%0AiHg31eVCHwA+SnXT843AGZk5Z5jbIUmSJI0pHQ8DmXnQMPrOBmZvQPs1wDfqH0mSJKloHb9nQJIk%0ASRrLXvAg/DHEMCBJkiQVyjAgSZIkFcowIEmSJBXKMCBJkiQVyjAgSZIkFcowIEmSJBXKMCBJkiQV%0AyjAgSZIkFcowIEmSJA1DMnZGNlJsAAASNUlEQVRnHTMMSJIkSYUyDEiSJEmFMgxIkiRJhTIMSJIk%0ASYUyDEiSJEmFMgxIkiRJhTIMSJIkSYUyDEiSJEmFMgxIkiRJw5Bjd84xw4AkSZJUKsPAGNczITo9%0ABEmSJI1RhoEx7u+PftXaP591zJ92cCSSJEkaa3o7PQANzyteNIMrPjKLRctXceAe23Z6OJIkSRpD%0ADAPjwMyXbtHpIUiSJGkM8jIhSZIkqVCGAUmSJKlQhgFJkiSpUIYBSZIkaRicdEySJEnSmGMYkCRJ%0AkgplGJAkSZIKZRiQJEmSCmUYkCRJkgplGJAkSZIKZRiQJEmSCmUYkCRJkgplGJAkSZIKZRiQJEmS%0ACmUYkCRJkgplGJAkSZIKZRiQJEmSCtWVYSAi/ikisv552QBteiLiExFxZ0Qsj4gFEXFNRMxax3o3%0AiYgvRsS9EbEiIp6IiH+PiL033tZIkiRJ3anrwkBEvBX4C2DJOtoEcClwNjAJOA+4EjgAuDEijmrT%0AZzLwY+BzwGLgW8B/Au8AbouI147slkiSJEndrbfTA2gWEdsAFwKXAdsDBw7Q9DjgaGAOcGhmrqj7%0AXwDcDFwYEddn5rNNfU4B9gcuB47NzP66z2XAVcC/RMQrG/WSJEnSeNdtZwb+sS5PWk+7j9Tl6Y0g%0AAJCZv6IKEttQhQVg7ZmEE+uXn27+wJ+Z3wduAv6EgcOHJEmSNO50TRiIiP8JvB34cGY+vY52U4BZ%0AwDKqD/Gtrq3LQ5rqdgNeAtyXmfMG2UeSJElar8zs9BCGrCsuE4qIl1Jdw39J/U39uuwG9AAPZeaa%0ANsvvr8s9mur2rMv7Blhnuz4Dioi5AyzaazD9JUmSpG7Q8TMDETEBuJjqhuGPDaLLjLpcNMDyRv3m%0Aw+wjSZIkjWsjcmYgIuYDL92ALt/NzPfUf/4E1bX6b8nMZ0ZiPBtbZs5sV1+fMdhnlIcjSZIkDclI%0AXSb0ILBiva2e8yhAROwBfAW4KDOvGWTfxrf4MwZY3qhfOMw+kiRJ0rg2ImEgMw8dYtc/ASYD74+I%0A9w/Q5v7qYUC8IzOvogoefcCuEdHb5r6B3euy+f6Ae+tyoHsC2vWRJEmSxrVO30A8H/jnAZa9hWqu%0Age9RTRI2HyAzV0TEHOCN9c9PW/odXpfXN9U9CPwe2CMidmnzRKF2fSRJkqRxraNhIDN/DZzQbllE%0A3EAVBj6TmQ+0LD6fKgicERHNk47tBxwLPAlc0fQ+WU9I9lXg7yOiedKxo+p13QX8bAQ3T5IkSepq%0AnT4zMFSXAu+kmljsjoi4GtiKKgj0AB/MzMUtfc4Gjqz73BoRP6Gae+AYqjkLPuDsw5IkSSpJxx8t%0AOhRZzezwbuAUYA3wUapwcCNwQLu5CjJzJfDnwJepHiH6ifr1VcB+mXnr6IxekiRJ48nYnXKsi88M%0AZOZB61m+BvhG/TPYdS4DPlf/SJIkSUUbk2cGJEmSJA2fYUCSJEkqlGFAkiRJKpRhQJIkSSqUYUCS%0AJEkqlGFAkiRJKpRhQJIkSSqUYUCSJEkahhzDs44ZBiRJkqRCGQYkSZKkQhkGJEmSpEIZBiRJkqRC%0AGQYkSZKkQhkGJEmSpEIZBiRJkqRCGQYkSZKkQhkGJEmSpGFIxu6sY4YBSZIkqVCGAUmSJKlQhgFJ%0AkiSpUIYBSZIkqVCGAUmSJKlQhgFJkiSpUIYBSZIkqVCGAUmSJKlQhgFJkiRpGHLszjlmGJAkSZJK%0AZRiQJEmSCmUYkCRJkgplGJAkSZIKZRiQJEmSCmUYkCRJkgplGJAkSZIKZRiQJEmSCmUYkCRJkoZh%0ADM85ZhiQJEmSSmUYkCRJkgplGJAkSZIKZRiQJEmSCmUYkCRJkgrVNWEgInoi4oSIuDEinomI5RHx%0AUERcFhF7DNDn+Ij4ZUQsiYhFEXFDRBy5nvf4RETcWa9/QURcExGzNt6WSZIkSd2pK8JARGwKXAdc%0ACGwGXAx8C7gFeC3wgjAQEWcCs4Ed6n6XAK8Ero6Ik9u0D+BS4GxgEnAecCVwAHBjRBw10tslSZIk%0AdbPeTg+g9g/AIcCJmfkPrQsjYmLL61nAqcCDwH6Z+Uxd/3VgLnBmRPwgM+c3dTsOOBqYAxyamSvq%0APhcANwMXRsT1mfnsSG+cJEmS1I06fmYgIvYB/gdwWbsgAJCZq1uqTqzLrzSCQN1uPvBtYDLw/pY+%0AH6nL0xtBoO7zK+AyYBuqsCBJkiQNWo7hWcc6HgaoggDA/xcRMyLiPRHxNxHxoYh42QB9DqnLH7ZZ%0Adm1LGyJiCjALWAbcNJg+kiRJ0njXDZcJ7VeXL6W67GerpmUZEecDH8vMPoCImAa8CFiSmY+1Wd/9%0Addl8n8FuQA/wUGauGWSfAUXE3AEW7TWY/pIkSVI36IYzA9vW5dnADcDeVDcRv4kqHPwl8Nmm9jPq%0ActEA62vUbz7MPpIkSdK4NiJnBiJiPtU3+4P13cx8T/3nRiC5Bzi2cQYA+ElEHA3cDpwSEV/NzFUj%0AMd7hysyZ7errMwb7jPJwJEmSpCEZqcuEHgRWrLfVcx5t+vPCury6KQgAkJn/FRHzqC7z2Rv4L577%0AFn8G7TXqFzbVDaWPJEmSNK6NSBjIzEOH0f1e4DUM/EG88bSgTer3WhoRjwAviogd2tw3sHtd3tdU%0A9yDQB+waEb1t7hto10eSJEka17rhnoH/rMtXtC6IiMk890F9ftOi6+vysDbrO7ylDfWjROcAU4E3%0ADqaPJEmSNN51Qxi4guqyoWMj4jUtyz5LdQnPTzPz8ab6C+rytIjYolEZETsDJwErgYta1nV+XZ5R%0AP2q00Wc/4FjgyXoskiRJUhE6/mjR+rKf/wn8ALgpIv4P8AjwWuANwBPAh1v6zImIs4FTgDsj4nJg%0AEtWH+i2Bj7bMPgxwKfBOqonF7oiIq6keY3os1WNHP5iZizfKRkqSJGkcG7uzjnU8DABk5o/rswKf%0ApXqk6AzgcaozAF/OzEfb9Dk1In5DdSbgQ0A/1ZOHvp6ZP2jTPiPi3VSXC30A+CjVTc83Amdk5pyN%0AsnGSJElSl+qKMADVk4OovrXfkD6zgdkb0H4N8I36R5IkSSpaN9wzIEmSJKkDDAOSJElSoQwDkiRJ%0A0jC84WVbd3oIQ2YYkCRJkoZhk0k9nR7CkBkGJEmSpEIZBiRJkqRCGQYkSZKkYcixO+eYYUCSJEkq%0AlWFAkiRJKpRhQJIkSSqUYUCSJEkqlGFAkiRJKpRhQJIkSSqUYUCSJEkqlGFAkiRJKpRhQJIkSRqG%0ATSf3dnoIQ2YYkCRJkjbQl496OQBTJ/Xw0UN27/Bohm7sxhhJkiSpQ977+p159Uu2YMfNN2HG1Imd%0AHs6QGQYkSZKkIXjFi2Z0egjD5mVCkiRJUqEMA5IkSVKhDAOSJElSoQwDkiRJUqEMA5IkSVKhDAOS%0AJElSoQwDkiRJUqEMA5IkSVKhDAOSJElSoQwDkiRJUqEMA5IkSVKhDAOSJElSoQwDkiRJUqEMA5Ik%0ASVKhDAOSJElSoQwDkiRJUqEiMzs9hnEjIp7eZJNNttx77707PRRJkiSNU3fffTfLly9fkJlbDXdd%0AhoERFBHzgOnA/FF+673q8p5Rfl+57zvJfd857vvOcv93jvu+c9z3z7czsDgzdxnuigwD40BEzAXI%0AzJmdHktp3Ped477vHPd9Z7n/O8d93znu+43HewYkSZKkQhkGJEmSpEIZBiRJkqRCGQYkSZKkQhkG%0AJEmSpEL5NCFJkiSpUJ4ZkCRJkgplGJAkSZIKZRiQJEmSCmUYkCRJkgplGJAkSZIKZRiQJEmSCmUY%0AkCRJkgplGBjDImKniPiXiHg0IlZGxPyI+GZEbNHpsY1n9X7OAX4e7/T4xoOIODoizo2ImyJicb1v%0AL1lPn1kRcU1ELIiI5RFxZ0R8PCJ6Rmvc48GG7PuI2HkdvwsZEZeO9vjHqojYKiJOiIgrI+KB+hhe%0AFBE3R8RfRETb/6897odvQ/e9x/3Ii4i/i4ifRMQf6v2/ICLuiIjPR8RWA/Tx2B8hvZ0egIYmInYD%0A5gDbAt8H7gFeA/wVcFhE7J+ZT3dwiOPdIuCbbeqXjPZAxqnTgT+l2p8PA3utq3FEHAVcAawALgMW%0AAG8FvgHsDxyzMQc7zmzQvq/9F3BVm/rfjuC4xrtjgPOBx4CfAr8HtgPeCfwTcHhEHJNNM4V63I+Y%0ADd73NY/7kfMJ4Hbgx8ATwDTgdcAXgA9FxOsy8w+Nxh77Iywz/RmDP8CPgAQ+2lJ/dl1/QafHOF5/%0AgPnA/E6PYzz/AAcDuwMBHFQf05cM0HY61X8eK4F9m+qnUAXmBI7r9DaNlZ8N3Pc718tnd3rcY/0H%0AOITqw8yElvrtqT6cJvCupnqP+87te4/7kf87mDJA/Vfqff2/m+o89kf4x8uExqD6rMCbqT6Ufrtl%0A8eeBpcB7I2LaKA9NGhGZ+dPMvD/rf+HX42hgG+DSzLytaR0rqL7lBvjIRhjmuLSB+14jJDOvz8yr%0AM7O/pf5x4IL65UFNizzuR8gQ9r1GWH3ctvPvdbl7U53H/gjzMqGx6eC6vK7NP17PRsQtVGHhdcBP%0ARntwhZgcEe8BXkIVvu4EbszMvs4Oq0iH1OUP2yy7EVgGzIqIyZm5cvSGVZQdI+LDwFbA08DPM/PO%0ADo9pPFldl2ua6jzuR0e7fd/gcb/xvbUum/erx/4IMwyMTXvW5X0DLL+fKgzsgWFgY9ke+E5L3byI%0AeH9m/qwTAyrYgL8PmbkmIuYBLwd2Be4ezYEV5M/rn7Ui4gbg+Mz8fUdGNE5ERC/wvvpl84cfj/uN%0AbB37vsHjfoRFxCeBTYEZwL7AG6iCwNeamnnsjzAvExqbZtTlogGWN+o3H4WxlOgi4FCqQDANeCXw%0AD1TXkV4bEX/auaEVyd+HzlkGfBmYCWxR/xxIdRPmQcBPvFxx2L4GvAK4JjN/1FTvcb/xDbTvPe43%0Ank9SXe78caog8EPgzZn5ZFMbj/0RZhiQNlBmfrG+xvSPmbksM3+bmSdS3by9CdXTD6RxLzOfyMzP%0AZebtmbmw/rmR6szkrcDLgBM6O8qxKyI+BpxK9bS493Z4OEVZ1773uN94MnP7zAyqL9veSfXt/h0R%0AsU9nRza+GQbGpkbqnTHA8kb9wlEYi57TuNHsgI6Oojz+PnSZzFxD9UhG8PdhSCLiZOBbwF3AwZm5%0AoKWJx/1GMoh935bH/cipv2y7kipgbQX8a9Nij/0RZhgYm+6tyz0GWN64636gewq0cTROY3p6eHQN%0A+PtQX/O7C9XNfw+N5qDk78NQRcTHgXOpnld/cP1Um1Ye9xvBIPf9unjcj6DM/B1VKHt5RGxdV3vs%0AjzDDwNj007p8c5uZETejmnBjGfCL0R5Y4V5Xl/4DNLqur8vD2iw7AJgKzPGpEqPO34chiIi/ppo4%0A6ddUH0afGKCpx/0I24B9vy4e9yNvx7psPK3PY3+EGQbGoMx8ELiO6obVk1oWf5HqG4nvZObSUR7a%0AuBcRe7e7MSwidgbOq19eMppjEpcDTwHHRcS+jcqImAKcUb88vxMDG+8iYp/WLyTq+kOpZhQFfx8G%0ALSI+S3XT6lzg0Mx8ah3NPe5H0Ibse4/7kRURe0TECy75iYgJEfEVYFuqD/fP1Is89kdYOK/M2FRP%0APDaH6pfk+1SPz3ot1RwE9wGzMvPpzo1wfIqIL1DdVHYj8DvgWWA34C1Usx9eA7wjM1d1aozjQUS8%0AHXh7/XJ74L9RfdN2U133VGZ+sqX95VRT019KNTX926geQXc58N+dRGtwNmTf149R3J3q36KH6+Wv%0A4rnngH82Mxv/OWsdIuJ4YDbVt5/n0v5JKfMzc3ZTH4/7EbCh+97jfmTVl2b9LXAzMI9qzobtqJ7Q%0AtCvwOFVAu6upj8f+CDIMjGER8WLgS1SnyrYCHgOuBL7YlKA1giLiQOBE4NU892jRhVSnlb9DdUbG%0AX6phqkPX59fR5HeZuXNLn/2B04DXUwWzB4B/Ac5xMrjB25B9HxF/AbyD6vGLWwMTgT8CPwfOy8yb%0ABlqJnm8Q+x3gZ5l5UEs/j/th2tB973E/siLiFVT/r74B2InqkaBLqb7Y/A+qY/kFN3F77I8cw4Ak%0ASZJUKO8ZkCRJkgplGJAkSZIKZRiQJEmSCmUYkCRJkgplGJAkSZIKZRiQJEmSCmUYkCRJkgplGJAk%0ASZIKZRiQJEmSCmUYkCRJkgplGJAkSZIKZRiQJEmSCmUYkCRJkgplGJAkSZIKZRiQJEmSCmUYkCRJ%0AkgplGJAkSZIK9f8DYx2RPTNRDuQAAAAASUVORK5CYII="/>
          <p:cNvSpPr>
            <a:spLocks noChangeAspect="1" noChangeArrowheads="1"/>
          </p:cNvSpPr>
          <p:nvPr/>
        </p:nvSpPr>
        <p:spPr bwMode="auto">
          <a:xfrm>
            <a:off x="155574" y="-144463"/>
            <a:ext cx="4462607" cy="446262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0429" y="3092253"/>
            <a:ext cx="5090516" cy="2165809"/>
          </a:xfrm>
          <a:prstGeom prst="rect">
            <a:avLst/>
          </a:prstGeom>
        </p:spPr>
      </p:pic>
    </p:spTree>
    <p:extLst>
      <p:ext uri="{BB962C8B-B14F-4D97-AF65-F5344CB8AC3E}">
        <p14:creationId xmlns:p14="http://schemas.microsoft.com/office/powerpoint/2010/main" val="3967425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Matched filter</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Matched filter is a standard method to extract a known signal in a noisy background.</a:t>
                </a:r>
              </a:p>
              <a:p>
                <a:r>
                  <a:rPr lang="en-US" altLang="zh-TW" dirty="0" smtClean="0"/>
                  <a:t>The matched filter process can be shown as follow </a:t>
                </a:r>
              </a:p>
              <a:p>
                <a:pPr marL="0" indent="0">
                  <a:buNone/>
                </a:pPr>
                <a14:m>
                  <m:oMathPara xmlns:m="http://schemas.openxmlformats.org/officeDocument/2006/math">
                    <m:oMathParaPr>
                      <m:jc m:val="centerGroup"/>
                    </m:oMathParaPr>
                    <m:oMath xmlns:m="http://schemas.openxmlformats.org/officeDocument/2006/math">
                      <m:r>
                        <a:rPr lang="zh-TW" altLang="en-US" b="0" i="1" smtClean="0">
                          <a:latin typeface="Cambria Math" panose="02040503050406030204" pitchFamily="18" charset="0"/>
                        </a:rPr>
                        <m:t>𝜌</m:t>
                      </m:r>
                      <m:r>
                        <a:rPr lang="en-US" altLang="zh-TW" b="0" i="1" smtClean="0">
                          <a:latin typeface="Cambria Math" panose="02040503050406030204" pitchFamily="18" charset="0"/>
                        </a:rPr>
                        <m:t>=</m:t>
                      </m:r>
                      <m:nary>
                        <m:naryPr>
                          <m:ctrlPr>
                            <a:rPr lang="en-US" altLang="zh-TW" b="0" i="1" smtClean="0">
                              <a:latin typeface="Cambria Math" panose="02040503050406030204" pitchFamily="18" charset="0"/>
                            </a:rPr>
                          </m:ctrlPr>
                        </m:naryPr>
                        <m:sub>
                          <m:r>
                            <m:rPr>
                              <m:brk m:alnAt="23"/>
                            </m:rPr>
                            <a:rPr lang="en-US" altLang="zh-TW" b="0" i="1" smtClean="0">
                              <a:latin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m:t>
                          </m:r>
                        </m:sub>
                        <m:sup>
                          <m:r>
                            <a:rPr lang="en-US" altLang="zh-TW" b="0" i="1" smtClean="0">
                              <a:latin typeface="Cambria Math" panose="02040503050406030204" pitchFamily="18" charset="0"/>
                              <a:ea typeface="Cambria Math" panose="02040503050406030204" pitchFamily="18" charset="0"/>
                            </a:rPr>
                            <m:t>∞</m:t>
                          </m:r>
                        </m:sup>
                        <m:e>
                          <m:f>
                            <m:fPr>
                              <m:ctrlPr>
                                <a:rPr lang="en-US" altLang="zh-TW" b="0" i="1" smtClean="0">
                                  <a:latin typeface="Cambria Math" panose="02040503050406030204" pitchFamily="18" charset="0"/>
                                </a:rPr>
                              </m:ctrlPr>
                            </m:fPr>
                            <m:num>
                              <m:acc>
                                <m:accPr>
                                  <m:chr m:val="̃"/>
                                  <m:ctrlPr>
                                    <a:rPr lang="en-US" altLang="zh-TW" b="0" i="1" smtClean="0">
                                      <a:latin typeface="Cambria Math" panose="02040503050406030204" pitchFamily="18" charset="0"/>
                                    </a:rPr>
                                  </m:ctrlPr>
                                </m:accPr>
                                <m:e>
                                  <m:r>
                                    <a:rPr lang="en-US" altLang="zh-TW" b="0" i="1" smtClean="0">
                                      <a:latin typeface="Cambria Math" panose="02040503050406030204" pitchFamily="18" charset="0"/>
                                    </a:rPr>
                                    <m:t>𝑑</m:t>
                                  </m:r>
                                </m:e>
                              </m:acc>
                              <m:r>
                                <a:rPr lang="en-US" altLang="zh-TW" b="0" i="1" smtClean="0">
                                  <a:latin typeface="Cambria Math" panose="02040503050406030204" pitchFamily="18" charset="0"/>
                                </a:rPr>
                                <m:t>(</m:t>
                              </m:r>
                              <m:r>
                                <a:rPr lang="en-US" altLang="zh-TW" b="0" i="1" smtClean="0">
                                  <a:latin typeface="Cambria Math" panose="02040503050406030204" pitchFamily="18" charset="0"/>
                                </a:rPr>
                                <m:t>𝑓</m:t>
                              </m:r>
                              <m:r>
                                <a:rPr lang="en-US" altLang="zh-TW" b="0" i="1" smtClean="0">
                                  <a:latin typeface="Cambria Math" panose="02040503050406030204" pitchFamily="18" charset="0"/>
                                </a:rPr>
                                <m:t>)</m:t>
                              </m:r>
                              <m:sSup>
                                <m:sSupPr>
                                  <m:ctrlPr>
                                    <a:rPr lang="en-US" altLang="zh-TW" b="0" i="1" smtClean="0">
                                      <a:latin typeface="Cambria Math" panose="02040503050406030204" pitchFamily="18" charset="0"/>
                                    </a:rPr>
                                  </m:ctrlPr>
                                </m:sSupPr>
                                <m:e>
                                  <m:acc>
                                    <m:accPr>
                                      <m:chr m:val="̃"/>
                                      <m:ctrlPr>
                                        <a:rPr lang="en-US" altLang="zh-TW" b="0" i="1" smtClean="0">
                                          <a:latin typeface="Cambria Math" panose="02040503050406030204" pitchFamily="18" charset="0"/>
                                        </a:rPr>
                                      </m:ctrlPr>
                                    </m:accPr>
                                    <m:e>
                                      <m:r>
                                        <a:rPr lang="en-US" altLang="zh-TW" b="0" i="1" smtClean="0">
                                          <a:latin typeface="Cambria Math" panose="02040503050406030204" pitchFamily="18" charset="0"/>
                                        </a:rPr>
                                        <m:t>h</m:t>
                                      </m:r>
                                    </m:e>
                                  </m:acc>
                                </m:e>
                                <m:sup>
                                  <m:r>
                                    <a:rPr lang="en-US" altLang="zh-TW" b="0" i="1" smtClean="0">
                                      <a:latin typeface="Cambria Math" panose="02040503050406030204" pitchFamily="18" charset="0"/>
                                    </a:rPr>
                                    <m:t>∗</m:t>
                                  </m:r>
                                </m:sup>
                              </m:sSup>
                              <m:r>
                                <a:rPr lang="en-US" altLang="zh-TW" b="0" i="1" smtClean="0">
                                  <a:latin typeface="Cambria Math" panose="02040503050406030204" pitchFamily="18" charset="0"/>
                                </a:rPr>
                                <m:t>(</m:t>
                              </m:r>
                              <m:r>
                                <a:rPr lang="en-US" altLang="zh-TW" b="0" i="1" smtClean="0">
                                  <a:latin typeface="Cambria Math" panose="02040503050406030204" pitchFamily="18" charset="0"/>
                                </a:rPr>
                                <m:t>𝑓</m:t>
                              </m:r>
                              <m:r>
                                <a:rPr lang="en-US" altLang="zh-TW" b="0" i="1" smtClean="0">
                                  <a:latin typeface="Cambria Math" panose="02040503050406030204" pitchFamily="18" charset="0"/>
                                </a:rPr>
                                <m:t>)</m:t>
                              </m:r>
                            </m:num>
                            <m:den>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𝑆</m:t>
                                  </m:r>
                                </m:e>
                                <m:sub>
                                  <m:r>
                                    <a:rPr lang="en-US" altLang="zh-TW" b="0" i="1" smtClean="0">
                                      <a:latin typeface="Cambria Math" panose="02040503050406030204" pitchFamily="18" charset="0"/>
                                    </a:rPr>
                                    <m:t>𝑛</m:t>
                                  </m:r>
                                </m:sub>
                              </m:sSub>
                              <m:r>
                                <a:rPr lang="en-US" altLang="zh-TW" b="0" i="1" smtClean="0">
                                  <a:latin typeface="Cambria Math" panose="02040503050406030204" pitchFamily="18" charset="0"/>
                                </a:rPr>
                                <m:t>(</m:t>
                              </m:r>
                              <m:r>
                                <a:rPr lang="en-US" altLang="zh-TW" b="0" i="1" smtClean="0">
                                  <a:latin typeface="Cambria Math" panose="02040503050406030204" pitchFamily="18" charset="0"/>
                                </a:rPr>
                                <m:t>𝑓</m:t>
                              </m:r>
                              <m:r>
                                <a:rPr lang="en-US" altLang="zh-TW" b="0" i="1" smtClean="0">
                                  <a:latin typeface="Cambria Math" panose="02040503050406030204" pitchFamily="18" charset="0"/>
                                </a:rPr>
                                <m:t>)</m:t>
                              </m:r>
                            </m:den>
                          </m:f>
                        </m:e>
                      </m:nary>
                      <m:sSup>
                        <m:sSupPr>
                          <m:ctrlPr>
                            <a:rPr lang="en-US" altLang="zh-TW" b="0" i="1" smtClean="0">
                              <a:latin typeface="Cambria Math" panose="02040503050406030204" pitchFamily="18" charset="0"/>
                            </a:rPr>
                          </m:ctrlPr>
                        </m:sSupPr>
                        <m:e>
                          <m:r>
                            <a:rPr lang="en-US" altLang="zh-TW" b="0" i="1" smtClean="0">
                              <a:latin typeface="Cambria Math" panose="02040503050406030204" pitchFamily="18" charset="0"/>
                            </a:rPr>
                            <m:t>𝑒</m:t>
                          </m:r>
                        </m:e>
                        <m:sup>
                          <m:r>
                            <a:rPr lang="en-US" altLang="zh-TW" b="0" i="1" smtClean="0">
                              <a:latin typeface="Cambria Math" panose="02040503050406030204" pitchFamily="18" charset="0"/>
                            </a:rPr>
                            <m:t>2</m:t>
                          </m:r>
                          <m:r>
                            <a:rPr lang="zh-TW" altLang="en-US" b="0" i="1" smtClean="0">
                              <a:latin typeface="Cambria Math" panose="02040503050406030204" pitchFamily="18" charset="0"/>
                            </a:rPr>
                            <m:t>𝜋</m:t>
                          </m:r>
                          <m:r>
                            <a:rPr lang="en-US" altLang="zh-TW" b="0" i="1" smtClean="0">
                              <a:latin typeface="Cambria Math" panose="02040503050406030204" pitchFamily="18" charset="0"/>
                            </a:rPr>
                            <m:t>𝑖𝑓𝑡</m:t>
                          </m:r>
                        </m:sup>
                      </m:sSup>
                      <m:r>
                        <a:rPr lang="en-US" altLang="zh-TW" b="0" i="1" smtClean="0">
                          <a:latin typeface="Cambria Math" panose="02040503050406030204" pitchFamily="18" charset="0"/>
                        </a:rPr>
                        <m:t>𝑑𝑓</m:t>
                      </m:r>
                      <m:r>
                        <a:rPr lang="en-US" altLang="zh-TW" b="0" i="1" smtClean="0">
                          <a:latin typeface="Cambria Math" panose="02040503050406030204" pitchFamily="18" charset="0"/>
                        </a:rPr>
                        <m:t>.</m:t>
                      </m:r>
                    </m:oMath>
                  </m:oMathPara>
                </a14:m>
                <a:endParaRPr lang="en-US" altLang="zh-TW" dirty="0" smtClean="0"/>
              </a:p>
              <a:p>
                <a:pPr marL="0" indent="0">
                  <a:buNone/>
                </a:pPr>
                <a:r>
                  <a:rPr lang="en-US" altLang="zh-TW" dirty="0"/>
                  <a:t> </a:t>
                </a:r>
                <a:r>
                  <a:rPr lang="en-US" altLang="zh-TW" dirty="0" smtClean="0"/>
                  <a:t>  </a:t>
                </a:r>
                <a14:m>
                  <m:oMath xmlns:m="http://schemas.openxmlformats.org/officeDocument/2006/math">
                    <m:acc>
                      <m:accPr>
                        <m:chr m:val="̃"/>
                        <m:ctrlPr>
                          <a:rPr lang="en-US" altLang="zh-TW" b="0" i="1" smtClean="0">
                            <a:latin typeface="Cambria Math" panose="02040503050406030204" pitchFamily="18" charset="0"/>
                          </a:rPr>
                        </m:ctrlPr>
                      </m:accPr>
                      <m:e>
                        <m:r>
                          <a:rPr lang="en-US" altLang="zh-TW" b="0" i="1" smtClean="0">
                            <a:latin typeface="Cambria Math" panose="02040503050406030204" pitchFamily="18" charset="0"/>
                          </a:rPr>
                          <m:t>h</m:t>
                        </m:r>
                      </m:e>
                    </m:acc>
                    <m:r>
                      <a:rPr lang="en-US" altLang="zh-TW" b="0" i="1" smtClean="0">
                        <a:latin typeface="Cambria Math" panose="02040503050406030204" pitchFamily="18" charset="0"/>
                      </a:rPr>
                      <m:t>(</m:t>
                    </m:r>
                    <m:r>
                      <a:rPr lang="en-US" altLang="zh-TW" b="0" i="1" smtClean="0">
                        <a:latin typeface="Cambria Math" panose="02040503050406030204" pitchFamily="18" charset="0"/>
                      </a:rPr>
                      <m:t>𝑓</m:t>
                    </m:r>
                    <m:r>
                      <a:rPr lang="en-US" altLang="zh-TW" b="0" i="1" smtClean="0">
                        <a:latin typeface="Cambria Math" panose="02040503050406030204" pitchFamily="18" charset="0"/>
                      </a:rPr>
                      <m:t>)</m:t>
                    </m:r>
                  </m:oMath>
                </a14:m>
                <a:r>
                  <a:rPr lang="zh-TW" altLang="en-US" dirty="0" smtClean="0"/>
                  <a:t> </a:t>
                </a:r>
                <a:r>
                  <a:rPr lang="en-US" altLang="zh-TW" dirty="0" smtClean="0"/>
                  <a:t>is the template in frequency domain.</a:t>
                </a: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760014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dirty="0"/>
              <a:t>Basic </a:t>
            </a:r>
            <a:r>
              <a:rPr lang="en-US" altLang="zh-TW" dirty="0" err="1" smtClean="0"/>
              <a:t>PyCBC</a:t>
            </a:r>
            <a:r>
              <a:rPr lang="en-US" altLang="zh-TW" dirty="0" smtClean="0"/>
              <a:t> usage with Google </a:t>
            </a:r>
            <a:r>
              <a:rPr lang="en-US" altLang="zh-TW" dirty="0" err="1"/>
              <a:t>Colab</a:t>
            </a:r>
            <a:r>
              <a:rPr lang="en-US" altLang="zh-TW" dirty="0"/>
              <a:t>​</a:t>
            </a:r>
            <a:endParaRPr lang="zh-TW" altLang="en-US" dirty="0"/>
          </a:p>
        </p:txBody>
      </p:sp>
      <p:sp>
        <p:nvSpPr>
          <p:cNvPr id="3" name="副標題 2"/>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4157017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is </a:t>
            </a:r>
            <a:r>
              <a:rPr lang="en-US" altLang="zh-TW" dirty="0" err="1" smtClean="0"/>
              <a:t>PyCBC</a:t>
            </a:r>
            <a:r>
              <a:rPr lang="en-US" altLang="zh-TW" dirty="0" smtClean="0"/>
              <a:t>?</a:t>
            </a:r>
            <a:endParaRPr lang="zh-TW" altLang="en-US" dirty="0"/>
          </a:p>
        </p:txBody>
      </p:sp>
      <p:sp>
        <p:nvSpPr>
          <p:cNvPr id="3" name="內容版面配置區 2"/>
          <p:cNvSpPr>
            <a:spLocks noGrp="1"/>
          </p:cNvSpPr>
          <p:nvPr>
            <p:ph idx="1"/>
          </p:nvPr>
        </p:nvSpPr>
        <p:spPr/>
        <p:txBody>
          <a:bodyPr/>
          <a:lstStyle/>
          <a:p>
            <a:r>
              <a:rPr lang="en-US" altLang="zh-TW" dirty="0" err="1" smtClean="0"/>
              <a:t>PyCBC</a:t>
            </a:r>
            <a:r>
              <a:rPr lang="en-US" altLang="zh-TW" dirty="0" smtClean="0"/>
              <a:t> is a gravitational wave data analysis package maintained by LIGO. </a:t>
            </a:r>
            <a:r>
              <a:rPr lang="en-US" altLang="zh-TW" dirty="0"/>
              <a:t>It contains algorithms that can detect coalescing compact binaries </a:t>
            </a:r>
            <a:r>
              <a:rPr lang="en-US" altLang="zh-TW" dirty="0" smtClean="0"/>
              <a:t>and do parameter estimation.</a:t>
            </a:r>
          </a:p>
          <a:p>
            <a:r>
              <a:rPr lang="en-US" altLang="zh-TW" dirty="0" smtClean="0"/>
              <a:t>The </a:t>
            </a:r>
            <a:r>
              <a:rPr lang="en-US" altLang="zh-TW" dirty="0" err="1" smtClean="0"/>
              <a:t>PyCBC</a:t>
            </a:r>
            <a:r>
              <a:rPr lang="en-US" altLang="zh-TW" dirty="0" smtClean="0"/>
              <a:t> is not a default package of </a:t>
            </a:r>
            <a:r>
              <a:rPr lang="en-US" altLang="zh-TW" dirty="0" err="1" smtClean="0"/>
              <a:t>colab</a:t>
            </a:r>
            <a:r>
              <a:rPr lang="en-US" altLang="zh-TW" dirty="0" smtClean="0"/>
              <a:t>, you can install it on your </a:t>
            </a:r>
            <a:r>
              <a:rPr lang="en-US" altLang="zh-TW" dirty="0" err="1" smtClean="0"/>
              <a:t>colab</a:t>
            </a:r>
            <a:r>
              <a:rPr lang="en-US" altLang="zh-TW" dirty="0" smtClean="0"/>
              <a:t> with command as follow</a:t>
            </a:r>
          </a:p>
          <a:p>
            <a:pPr lvl="1"/>
            <a:r>
              <a:rPr lang="en-US" altLang="zh-TW" dirty="0" smtClean="0"/>
              <a:t>import sys</a:t>
            </a:r>
          </a:p>
          <a:p>
            <a:pPr lvl="1"/>
            <a:r>
              <a:rPr lang="en-US" altLang="zh-TW" dirty="0" smtClean="0"/>
              <a:t>!{</a:t>
            </a:r>
            <a:r>
              <a:rPr lang="en-US" altLang="zh-TW" dirty="0" err="1" smtClean="0"/>
              <a:t>sys.executable</a:t>
            </a:r>
            <a:r>
              <a:rPr lang="en-US" altLang="zh-TW" dirty="0" smtClean="0"/>
              <a:t>} -m pip install </a:t>
            </a:r>
            <a:r>
              <a:rPr lang="en-US" altLang="zh-TW" dirty="0" err="1" smtClean="0"/>
              <a:t>pycbc</a:t>
            </a:r>
            <a:r>
              <a:rPr lang="en-US" altLang="zh-TW" dirty="0" smtClean="0"/>
              <a:t> </a:t>
            </a:r>
            <a:r>
              <a:rPr lang="en-US" altLang="zh-TW" dirty="0" err="1" smtClean="0"/>
              <a:t>lalsuite</a:t>
            </a:r>
            <a:r>
              <a:rPr lang="en-US" altLang="zh-TW" dirty="0" smtClean="0"/>
              <a:t> </a:t>
            </a:r>
            <a:r>
              <a:rPr lang="en-US" altLang="zh-TW" dirty="0" err="1" smtClean="0"/>
              <a:t>ligo</a:t>
            </a:r>
            <a:r>
              <a:rPr lang="en-US" altLang="zh-TW" dirty="0" smtClean="0"/>
              <a:t>-common --no-cache-</a:t>
            </a:r>
            <a:r>
              <a:rPr lang="en-US" altLang="zh-TW" dirty="0" err="1" smtClean="0"/>
              <a:t>dir</a:t>
            </a:r>
            <a:endParaRPr lang="en-US" altLang="zh-TW" dirty="0" smtClean="0"/>
          </a:p>
          <a:p>
            <a:r>
              <a:rPr lang="en-US" altLang="zh-TW" dirty="0" smtClean="0">
                <a:hlinkClick r:id="rId2"/>
              </a:rPr>
              <a:t>https://pycbc.org/pycbc/latest/html/index.html</a:t>
            </a:r>
            <a:endParaRPr lang="zh-TW" altLang="en-US" dirty="0"/>
          </a:p>
        </p:txBody>
      </p:sp>
    </p:spTree>
    <p:extLst>
      <p:ext uri="{BB962C8B-B14F-4D97-AF65-F5344CB8AC3E}">
        <p14:creationId xmlns:p14="http://schemas.microsoft.com/office/powerpoint/2010/main" val="857296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Waveform generation</a:t>
            </a:r>
            <a:endParaRPr lang="zh-TW" altLang="en-US" dirty="0"/>
          </a:p>
        </p:txBody>
      </p:sp>
      <p:sp>
        <p:nvSpPr>
          <p:cNvPr id="3" name="內容版面配置區 2"/>
          <p:cNvSpPr>
            <a:spLocks noGrp="1"/>
          </p:cNvSpPr>
          <p:nvPr>
            <p:ph idx="1"/>
          </p:nvPr>
        </p:nvSpPr>
        <p:spPr/>
        <p:txBody>
          <a:bodyPr/>
          <a:lstStyle/>
          <a:p>
            <a:r>
              <a:rPr lang="en-US" altLang="zh-TW" dirty="0" smtClean="0"/>
              <a:t>As mentioned above, the matched filter need gravitational wave waveform template, the most accurate waveform can be generated by numerical relativity simulation, but it is very slow. So some waveform approximation method had been develop.</a:t>
            </a:r>
          </a:p>
          <a:p>
            <a:r>
              <a:rPr lang="en-US" altLang="zh-TW" dirty="0" smtClean="0"/>
              <a:t>Here list three main approximation method</a:t>
            </a:r>
          </a:p>
          <a:p>
            <a:pPr lvl="1"/>
            <a:r>
              <a:rPr lang="en-US" altLang="zh-TW" dirty="0" smtClean="0"/>
              <a:t>Taylor waveform</a:t>
            </a:r>
          </a:p>
          <a:p>
            <a:pPr lvl="1"/>
            <a:r>
              <a:rPr lang="en-US" altLang="zh-TW" dirty="0" smtClean="0"/>
              <a:t>IMR waveform</a:t>
            </a:r>
          </a:p>
          <a:p>
            <a:pPr lvl="1"/>
            <a:r>
              <a:rPr lang="en-US" altLang="zh-TW" dirty="0" smtClean="0"/>
              <a:t>EOB waveform</a:t>
            </a:r>
          </a:p>
        </p:txBody>
      </p:sp>
    </p:spTree>
    <p:extLst>
      <p:ext uri="{BB962C8B-B14F-4D97-AF65-F5344CB8AC3E}">
        <p14:creationId xmlns:p14="http://schemas.microsoft.com/office/powerpoint/2010/main" val="307756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Taylor waveform</a:t>
            </a:r>
            <a:endParaRPr lang="zh-TW" altLang="en-US" dirty="0"/>
          </a:p>
        </p:txBody>
      </p:sp>
      <p:sp>
        <p:nvSpPr>
          <p:cNvPr id="3" name="內容版面配置區 2"/>
          <p:cNvSpPr>
            <a:spLocks noGrp="1"/>
          </p:cNvSpPr>
          <p:nvPr>
            <p:ph idx="1"/>
          </p:nvPr>
        </p:nvSpPr>
        <p:spPr/>
        <p:txBody>
          <a:bodyPr/>
          <a:lstStyle/>
          <a:p>
            <a:r>
              <a:rPr lang="en-US" altLang="zh-TW" dirty="0" smtClean="0"/>
              <a:t>Taylor waveform expand small parameters, like velocity, to obtain an approximate solution of Einstein field equation which behave like Newtonian gravity (Post-Newtonian approximation).</a:t>
            </a:r>
          </a:p>
          <a:p>
            <a:r>
              <a:rPr lang="en-US" altLang="zh-TW" dirty="0" smtClean="0"/>
              <a:t>The post-Newtonian approximation is under the assumption that gravity is weak, so it can only generate </a:t>
            </a:r>
            <a:r>
              <a:rPr lang="en-US" altLang="zh-TW" dirty="0" err="1" smtClean="0"/>
              <a:t>inspiral</a:t>
            </a:r>
            <a:r>
              <a:rPr lang="en-US" altLang="zh-TW" dirty="0" smtClean="0"/>
              <a:t> part.</a:t>
            </a:r>
            <a:endParaRPr lang="zh-TW" altLang="en-US" dirty="0"/>
          </a:p>
        </p:txBody>
      </p:sp>
    </p:spTree>
    <p:extLst>
      <p:ext uri="{BB962C8B-B14F-4D97-AF65-F5344CB8AC3E}">
        <p14:creationId xmlns:p14="http://schemas.microsoft.com/office/powerpoint/2010/main" val="1942886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IMR waveform</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IMR waveform construct a phenomenological waveform in the Fourier domain, then fitting with a full </a:t>
                </a:r>
                <a:r>
                  <a:rPr lang="en-US" altLang="zh-TW" dirty="0" err="1" smtClean="0"/>
                  <a:t>inspiral</a:t>
                </a:r>
                <a:r>
                  <a:rPr lang="en-US" altLang="zh-TW" dirty="0" smtClean="0"/>
                  <a:t>-merge-</a:t>
                </a:r>
                <a:r>
                  <a:rPr lang="en-US" altLang="zh-TW" dirty="0" err="1" smtClean="0"/>
                  <a:t>ringdown</a:t>
                </a:r>
                <a:r>
                  <a:rPr lang="en-US" altLang="zh-TW" dirty="0" smtClean="0"/>
                  <a:t> waveform.</a:t>
                </a:r>
              </a:p>
              <a:p>
                <a14:m>
                  <m:oMath xmlns:m="http://schemas.openxmlformats.org/officeDocument/2006/math">
                    <m:r>
                      <a:rPr lang="en-US" altLang="zh-TW" b="0" i="1" smtClean="0">
                        <a:latin typeface="Cambria Math" panose="02040503050406030204" pitchFamily="18" charset="0"/>
                      </a:rPr>
                      <m:t>𝑢</m:t>
                    </m:r>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𝑓</m:t>
                        </m:r>
                      </m:e>
                    </m:d>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𝐴</m:t>
                        </m:r>
                      </m:e>
                      <m:sub>
                        <m:r>
                          <a:rPr lang="en-US" altLang="zh-TW" b="0" i="1" smtClean="0">
                            <a:latin typeface="Cambria Math" panose="02040503050406030204" pitchFamily="18" charset="0"/>
                          </a:rPr>
                          <m:t>𝑒𝑓𝑓</m:t>
                        </m:r>
                      </m:sub>
                    </m:sSub>
                    <m:r>
                      <a:rPr lang="en-US" altLang="zh-TW" b="0" i="1" smtClean="0">
                        <a:latin typeface="Cambria Math" panose="02040503050406030204" pitchFamily="18" charset="0"/>
                      </a:rPr>
                      <m:t>(</m:t>
                    </m:r>
                    <m:r>
                      <a:rPr lang="en-US" altLang="zh-TW" b="0" i="1" smtClean="0">
                        <a:latin typeface="Cambria Math" panose="02040503050406030204" pitchFamily="18" charset="0"/>
                      </a:rPr>
                      <m:t>𝑓</m:t>
                    </m:r>
                    <m:r>
                      <a:rPr lang="en-US" altLang="zh-TW" b="0" i="1" smtClean="0">
                        <a:latin typeface="Cambria Math" panose="02040503050406030204" pitchFamily="18" charset="0"/>
                      </a:rPr>
                      <m:t>)</m:t>
                    </m:r>
                    <m:sSup>
                      <m:sSupPr>
                        <m:ctrlPr>
                          <a:rPr lang="en-US" altLang="zh-TW" b="0" i="1" smtClean="0">
                            <a:latin typeface="Cambria Math" panose="02040503050406030204" pitchFamily="18" charset="0"/>
                          </a:rPr>
                        </m:ctrlPr>
                      </m:sSupPr>
                      <m:e>
                        <m:r>
                          <a:rPr lang="en-US" altLang="zh-TW" b="0" i="1" smtClean="0">
                            <a:latin typeface="Cambria Math" panose="02040503050406030204" pitchFamily="18" charset="0"/>
                          </a:rPr>
                          <m:t>𝑒</m:t>
                        </m:r>
                      </m:e>
                      <m:sup>
                        <m:r>
                          <a:rPr lang="en-US" altLang="zh-TW" b="0" i="1" smtClean="0">
                            <a:latin typeface="Cambria Math" panose="02040503050406030204" pitchFamily="18" charset="0"/>
                          </a:rPr>
                          <m:t>𝑖</m:t>
                        </m:r>
                        <m:sSub>
                          <m:sSubPr>
                            <m:ctrlPr>
                              <a:rPr lang="en-US" altLang="zh-TW" b="0" i="1" smtClean="0">
                                <a:latin typeface="Cambria Math" panose="02040503050406030204" pitchFamily="18" charset="0"/>
                              </a:rPr>
                            </m:ctrlPr>
                          </m:sSubPr>
                          <m:e>
                            <m:r>
                              <m:rPr>
                                <m:sty m:val="p"/>
                              </m:rPr>
                              <a:rPr lang="el-GR" altLang="zh-TW" i="1">
                                <a:latin typeface="Cambria Math" panose="02040503050406030204" pitchFamily="18" charset="0"/>
                                <a:ea typeface="Cambria Math" panose="02040503050406030204" pitchFamily="18" charset="0"/>
                              </a:rPr>
                              <m:t>Ψ</m:t>
                            </m:r>
                          </m:e>
                          <m:sub>
                            <m:r>
                              <a:rPr lang="en-US" altLang="zh-TW" b="0" i="1" smtClean="0">
                                <a:latin typeface="Cambria Math" panose="02040503050406030204" pitchFamily="18" charset="0"/>
                              </a:rPr>
                              <m:t>𝑒𝑓𝑓</m:t>
                            </m:r>
                          </m:sub>
                        </m:sSub>
                        <m:r>
                          <a:rPr lang="en-US" altLang="zh-TW" b="0" i="1" smtClean="0">
                            <a:latin typeface="Cambria Math" panose="02040503050406030204" pitchFamily="18" charset="0"/>
                          </a:rPr>
                          <m:t>(</m:t>
                        </m:r>
                        <m:r>
                          <a:rPr lang="en-US" altLang="zh-TW" b="0" i="1" smtClean="0">
                            <a:latin typeface="Cambria Math" panose="02040503050406030204" pitchFamily="18" charset="0"/>
                          </a:rPr>
                          <m:t>𝑓</m:t>
                        </m:r>
                        <m:r>
                          <a:rPr lang="en-US" altLang="zh-TW" b="0" i="1" smtClean="0">
                            <a:latin typeface="Cambria Math" panose="02040503050406030204" pitchFamily="18" charset="0"/>
                          </a:rPr>
                          <m:t>)</m:t>
                        </m:r>
                      </m:sup>
                    </m:sSup>
                  </m:oMath>
                </a14:m>
                <a:r>
                  <a:rPr lang="en-US" altLang="zh-TW" dirty="0" smtClean="0"/>
                  <a:t>.</a:t>
                </a:r>
              </a:p>
              <a:p>
                <a:r>
                  <a:rPr lang="en-US" altLang="zh-TW" dirty="0" smtClean="0"/>
                  <a:t>IMR waveform can generate whole gravitational wave waveform.</a:t>
                </a:r>
              </a:p>
              <a:p>
                <a:r>
                  <a:rPr lang="en-US" altLang="zh-TW" dirty="0">
                    <a:hlinkClick r:id="rId2"/>
                  </a:rPr>
                  <a:t>https://arxiv.org/abs/0704.3764v3</a:t>
                </a: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1266881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EOB waveform</a:t>
            </a:r>
            <a:endParaRPr lang="zh-TW" altLang="en-US" dirty="0"/>
          </a:p>
        </p:txBody>
      </p:sp>
      <p:sp>
        <p:nvSpPr>
          <p:cNvPr id="3" name="內容版面配置區 2"/>
          <p:cNvSpPr>
            <a:spLocks noGrp="1"/>
          </p:cNvSpPr>
          <p:nvPr>
            <p:ph idx="1"/>
          </p:nvPr>
        </p:nvSpPr>
        <p:spPr/>
        <p:txBody>
          <a:bodyPr/>
          <a:lstStyle/>
          <a:p>
            <a:r>
              <a:rPr lang="en-US" altLang="zh-TW" dirty="0" smtClean="0"/>
              <a:t>EOB waveform mapping a binary system to a one test particle under a effective extra field system.</a:t>
            </a:r>
          </a:p>
          <a:p>
            <a:r>
              <a:rPr lang="en-US" altLang="zh-TW" dirty="0" smtClean="0"/>
              <a:t>EOB waveform is thought to be the waveform that most close to numerical result.</a:t>
            </a:r>
          </a:p>
          <a:p>
            <a:r>
              <a:rPr lang="en-US" altLang="zh-TW" dirty="0" smtClean="0"/>
              <a:t>Similar to IMR waveform, EOB waveform can also generate whole gravitational wave waveform</a:t>
            </a:r>
            <a:r>
              <a:rPr lang="en-US" altLang="zh-TW" dirty="0" smtClean="0"/>
              <a:t>.</a:t>
            </a:r>
          </a:p>
          <a:p>
            <a:r>
              <a:rPr lang="en-US" altLang="zh-TW">
                <a:hlinkClick r:id="rId2"/>
              </a:rPr>
              <a:t>https://arxiv.org/abs/gr-qc/9811091v1</a:t>
            </a:r>
            <a:endParaRPr lang="zh-TW" altLang="en-US" dirty="0"/>
          </a:p>
        </p:txBody>
      </p:sp>
    </p:spTree>
    <p:extLst>
      <p:ext uri="{BB962C8B-B14F-4D97-AF65-F5344CB8AC3E}">
        <p14:creationId xmlns:p14="http://schemas.microsoft.com/office/powerpoint/2010/main" val="3592205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a:xfrm>
            <a:off x="838200" y="1502358"/>
            <a:ext cx="10515600" cy="5212484"/>
          </a:xfrm>
        </p:spPr>
        <p:txBody>
          <a:bodyPr>
            <a:normAutofit fontScale="92500" lnSpcReduction="10000"/>
          </a:bodyPr>
          <a:lstStyle/>
          <a:p>
            <a:r>
              <a:rPr lang="en-US" altLang="zh-TW" dirty="0" smtClean="0"/>
              <a:t>Basic </a:t>
            </a:r>
            <a:r>
              <a:rPr lang="en-US" altLang="zh-TW" dirty="0"/>
              <a:t>g</a:t>
            </a:r>
            <a:r>
              <a:rPr lang="en-US" altLang="zh-TW" dirty="0" smtClean="0"/>
              <a:t>ravitational wave data analysis tutorial with Google </a:t>
            </a:r>
            <a:r>
              <a:rPr lang="en-US" altLang="zh-TW" dirty="0" err="1" smtClean="0"/>
              <a:t>Colab</a:t>
            </a:r>
            <a:endParaRPr lang="en-US" altLang="zh-TW" dirty="0" smtClean="0"/>
          </a:p>
          <a:p>
            <a:pPr lvl="1"/>
            <a:r>
              <a:rPr lang="en-US" altLang="zh-TW" dirty="0" smtClean="0"/>
              <a:t>What is Google </a:t>
            </a:r>
            <a:r>
              <a:rPr lang="en-US" altLang="zh-TW" dirty="0" err="1" smtClean="0"/>
              <a:t>Colab</a:t>
            </a:r>
            <a:r>
              <a:rPr lang="en-US" altLang="zh-TW" dirty="0" smtClean="0"/>
              <a:t>?</a:t>
            </a:r>
          </a:p>
          <a:p>
            <a:pPr lvl="1"/>
            <a:r>
              <a:rPr lang="en-US" altLang="zh-TW" dirty="0" smtClean="0"/>
              <a:t>Basic operation of Google </a:t>
            </a:r>
            <a:r>
              <a:rPr lang="en-US" altLang="zh-TW" dirty="0" err="1" smtClean="0"/>
              <a:t>Colab</a:t>
            </a:r>
            <a:endParaRPr lang="en-US" altLang="zh-TW" dirty="0" smtClean="0"/>
          </a:p>
          <a:p>
            <a:pPr lvl="1"/>
            <a:r>
              <a:rPr lang="en-US" altLang="zh-TW" dirty="0" smtClean="0"/>
              <a:t>Gravitational Wave Open Science Center</a:t>
            </a:r>
          </a:p>
          <a:p>
            <a:pPr lvl="1"/>
            <a:r>
              <a:rPr lang="en-US" altLang="zh-TW" dirty="0" smtClean="0"/>
              <a:t>LOSC tutorial</a:t>
            </a:r>
          </a:p>
          <a:p>
            <a:pPr lvl="2"/>
            <a:r>
              <a:rPr lang="en-US" altLang="zh-TW" dirty="0" smtClean="0"/>
              <a:t>The strain data files</a:t>
            </a:r>
          </a:p>
          <a:p>
            <a:pPr lvl="2"/>
            <a:r>
              <a:rPr lang="en-US" altLang="zh-TW" dirty="0" smtClean="0"/>
              <a:t>Power spectrum density</a:t>
            </a:r>
          </a:p>
          <a:p>
            <a:pPr lvl="2"/>
            <a:r>
              <a:rPr lang="en-US" altLang="zh-TW" dirty="0" smtClean="0"/>
              <a:t>Whitening process</a:t>
            </a:r>
          </a:p>
          <a:p>
            <a:pPr lvl="2"/>
            <a:r>
              <a:rPr lang="en-US" altLang="zh-TW" dirty="0" smtClean="0"/>
              <a:t>Power leakage</a:t>
            </a:r>
          </a:p>
          <a:p>
            <a:pPr lvl="2"/>
            <a:r>
              <a:rPr lang="en-US" altLang="zh-TW" dirty="0" smtClean="0"/>
              <a:t>Matched filter</a:t>
            </a:r>
          </a:p>
          <a:p>
            <a:r>
              <a:rPr lang="en-US" altLang="zh-TW" dirty="0" smtClean="0"/>
              <a:t>Basic </a:t>
            </a:r>
            <a:r>
              <a:rPr lang="en-US" altLang="zh-TW" dirty="0" err="1" smtClean="0"/>
              <a:t>PyCBC</a:t>
            </a:r>
            <a:r>
              <a:rPr lang="en-US" altLang="zh-TW" dirty="0" smtClean="0"/>
              <a:t> usage with Google </a:t>
            </a:r>
            <a:r>
              <a:rPr lang="en-US" altLang="zh-TW" dirty="0" err="1" smtClean="0"/>
              <a:t>Colab</a:t>
            </a:r>
            <a:r>
              <a:rPr lang="en-US" altLang="zh-TW" dirty="0" smtClean="0"/>
              <a:t>​</a:t>
            </a:r>
          </a:p>
          <a:p>
            <a:pPr lvl="1"/>
            <a:r>
              <a:rPr lang="en-US" altLang="zh-TW" dirty="0" smtClean="0"/>
              <a:t>What is </a:t>
            </a:r>
            <a:r>
              <a:rPr lang="en-US" altLang="zh-TW" dirty="0" err="1" smtClean="0"/>
              <a:t>PyCBC</a:t>
            </a:r>
            <a:r>
              <a:rPr lang="en-US" altLang="zh-TW" dirty="0" smtClean="0"/>
              <a:t>?</a:t>
            </a:r>
          </a:p>
          <a:p>
            <a:pPr lvl="1"/>
            <a:r>
              <a:rPr lang="en-US" altLang="zh-TW" dirty="0"/>
              <a:t>Waveform </a:t>
            </a:r>
            <a:r>
              <a:rPr lang="en-US" altLang="zh-TW" dirty="0" smtClean="0"/>
              <a:t>generation</a:t>
            </a:r>
          </a:p>
          <a:p>
            <a:pPr lvl="2"/>
            <a:r>
              <a:rPr lang="en-US" altLang="zh-TW" dirty="0" smtClean="0"/>
              <a:t>Taylor waveform</a:t>
            </a:r>
          </a:p>
          <a:p>
            <a:pPr lvl="2"/>
            <a:r>
              <a:rPr lang="en-US" altLang="zh-TW" dirty="0" smtClean="0"/>
              <a:t>IMR waveform</a:t>
            </a:r>
          </a:p>
          <a:p>
            <a:pPr lvl="2"/>
            <a:r>
              <a:rPr lang="en-US" altLang="zh-TW" dirty="0" smtClean="0"/>
              <a:t>EOB wavefor</a:t>
            </a:r>
            <a:r>
              <a:rPr lang="en-US" altLang="zh-TW" dirty="0"/>
              <a:t>m</a:t>
            </a:r>
            <a:endParaRPr lang="en-US" altLang="zh-TW" dirty="0" smtClean="0"/>
          </a:p>
          <a:p>
            <a:pPr lvl="1"/>
            <a:endParaRPr lang="zh-TW" altLang="en-US" dirty="0"/>
          </a:p>
        </p:txBody>
      </p:sp>
    </p:spTree>
    <p:extLst>
      <p:ext uri="{BB962C8B-B14F-4D97-AF65-F5344CB8AC3E}">
        <p14:creationId xmlns:p14="http://schemas.microsoft.com/office/powerpoint/2010/main" val="1513419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Waveform generation</a:t>
            </a:r>
            <a:endParaRPr lang="zh-TW" altLang="en-US" dirty="0"/>
          </a:p>
        </p:txBody>
      </p:sp>
      <p:sp>
        <p:nvSpPr>
          <p:cNvPr id="3" name="內容版面配置區 2"/>
          <p:cNvSpPr>
            <a:spLocks noGrp="1"/>
          </p:cNvSpPr>
          <p:nvPr>
            <p:ph idx="1"/>
          </p:nvPr>
        </p:nvSpPr>
        <p:spPr/>
        <p:txBody>
          <a:bodyPr/>
          <a:lstStyle/>
          <a:p>
            <a:r>
              <a:rPr lang="en-US" altLang="zh-TW" dirty="0" smtClean="0"/>
              <a:t>In </a:t>
            </a:r>
            <a:r>
              <a:rPr lang="en-US" altLang="zh-TW" dirty="0" err="1" smtClean="0"/>
              <a:t>PyCBC</a:t>
            </a:r>
            <a:r>
              <a:rPr lang="en-US" altLang="zh-TW" dirty="0" smtClean="0"/>
              <a:t>, you can generate the waveform via two modules</a:t>
            </a:r>
          </a:p>
          <a:p>
            <a:pPr lvl="1"/>
            <a:r>
              <a:rPr lang="en-US" altLang="zh-TW" dirty="0" err="1" smtClean="0"/>
              <a:t>get_td_waveform</a:t>
            </a:r>
            <a:r>
              <a:rPr lang="en-US" altLang="zh-TW" dirty="0" smtClean="0"/>
              <a:t> for time domain waveform.</a:t>
            </a:r>
          </a:p>
          <a:p>
            <a:pPr lvl="1"/>
            <a:r>
              <a:rPr lang="en-US" altLang="zh-TW" dirty="0" err="1" smtClean="0"/>
              <a:t>get_fd_waveform</a:t>
            </a:r>
            <a:r>
              <a:rPr lang="en-US" altLang="zh-TW" dirty="0" smtClean="0"/>
              <a:t> for frequency domain waveform.</a:t>
            </a:r>
          </a:p>
          <a:p>
            <a:pPr lvl="1"/>
            <a:endParaRPr lang="zh-TW" altLang="en-US" dirty="0"/>
          </a:p>
        </p:txBody>
      </p:sp>
    </p:spTree>
    <p:extLst>
      <p:ext uri="{BB962C8B-B14F-4D97-AF65-F5344CB8AC3E}">
        <p14:creationId xmlns:p14="http://schemas.microsoft.com/office/powerpoint/2010/main" val="757886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a:t>Basic </a:t>
            </a:r>
            <a:r>
              <a:rPr lang="en-US" altLang="zh-TW" dirty="0" smtClean="0"/>
              <a:t>Gravitational Wave Data Analysis with Google </a:t>
            </a:r>
            <a:r>
              <a:rPr lang="en-US" altLang="zh-TW" dirty="0" err="1"/>
              <a:t>Colab</a:t>
            </a:r>
            <a:r>
              <a:rPr lang="en-US" altLang="zh-TW" dirty="0"/>
              <a:t>​</a:t>
            </a:r>
            <a:endParaRPr lang="zh-TW" altLang="en-US" dirty="0"/>
          </a:p>
        </p:txBody>
      </p:sp>
      <p:sp>
        <p:nvSpPr>
          <p:cNvPr id="3" name="副標題 2"/>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2814163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is Google </a:t>
            </a:r>
            <a:r>
              <a:rPr lang="en-US" altLang="zh-TW" dirty="0" err="1" smtClean="0"/>
              <a:t>Colab</a:t>
            </a:r>
            <a:r>
              <a:rPr lang="en-US" altLang="zh-TW" dirty="0" smtClean="0"/>
              <a:t>?</a:t>
            </a:r>
            <a:endParaRPr lang="zh-TW" altLang="en-US" dirty="0"/>
          </a:p>
        </p:txBody>
      </p:sp>
      <p:sp>
        <p:nvSpPr>
          <p:cNvPr id="3" name="內容版面配置區 2"/>
          <p:cNvSpPr>
            <a:spLocks noGrp="1"/>
          </p:cNvSpPr>
          <p:nvPr>
            <p:ph idx="1"/>
          </p:nvPr>
        </p:nvSpPr>
        <p:spPr/>
        <p:txBody>
          <a:bodyPr/>
          <a:lstStyle/>
          <a:p>
            <a:r>
              <a:rPr lang="en-US" altLang="zh-TW" dirty="0" smtClean="0"/>
              <a:t>Google </a:t>
            </a:r>
            <a:r>
              <a:rPr lang="en-US" altLang="zh-TW" dirty="0" err="1" smtClean="0"/>
              <a:t>Colab</a:t>
            </a:r>
            <a:r>
              <a:rPr lang="en-US" altLang="zh-TW" dirty="0" smtClean="0"/>
              <a:t> is a free service</a:t>
            </a:r>
            <a:r>
              <a:rPr lang="zh-TW" altLang="en-US" dirty="0" smtClean="0"/>
              <a:t> </a:t>
            </a:r>
            <a:r>
              <a:rPr lang="en-US" altLang="zh-TW" dirty="0" smtClean="0"/>
              <a:t>provided by Google, it support </a:t>
            </a:r>
            <a:r>
              <a:rPr lang="en-US" altLang="zh-TW" dirty="0" err="1" smtClean="0"/>
              <a:t>jupyter-nobook</a:t>
            </a:r>
            <a:r>
              <a:rPr lang="en-US" altLang="zh-TW" dirty="0" smtClean="0"/>
              <a:t> IDE for Python.</a:t>
            </a:r>
          </a:p>
          <a:p>
            <a:r>
              <a:rPr lang="en-US" altLang="zh-TW" dirty="0" smtClean="0"/>
              <a:t>Each computation node contain 2 </a:t>
            </a:r>
            <a:r>
              <a:rPr lang="en-US" altLang="zh-TW" dirty="0"/>
              <a:t>Intel(R) Xeon(R) </a:t>
            </a:r>
            <a:r>
              <a:rPr lang="en-US" altLang="zh-TW" dirty="0" smtClean="0"/>
              <a:t>CPU and 2 K80 GPU.</a:t>
            </a:r>
            <a:endParaRPr lang="zh-TW" altLang="en-US" dirty="0"/>
          </a:p>
        </p:txBody>
      </p:sp>
    </p:spTree>
    <p:extLst>
      <p:ext uri="{BB962C8B-B14F-4D97-AF65-F5344CB8AC3E}">
        <p14:creationId xmlns:p14="http://schemas.microsoft.com/office/powerpoint/2010/main" val="194216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Basic operation of Google </a:t>
            </a:r>
            <a:r>
              <a:rPr lang="en-US" altLang="zh-TW" dirty="0" err="1"/>
              <a:t>C</a:t>
            </a:r>
            <a:r>
              <a:rPr lang="en-US" altLang="zh-TW" dirty="0" err="1" smtClean="0"/>
              <a:t>olab</a:t>
            </a:r>
            <a:endParaRPr lang="zh-TW" altLang="en-US" dirty="0"/>
          </a:p>
        </p:txBody>
      </p:sp>
      <p:sp>
        <p:nvSpPr>
          <p:cNvPr id="3" name="內容版面配置區 2"/>
          <p:cNvSpPr>
            <a:spLocks noGrp="1"/>
          </p:cNvSpPr>
          <p:nvPr>
            <p:ph idx="1"/>
          </p:nvPr>
        </p:nvSpPr>
        <p:spPr/>
        <p:txBody>
          <a:bodyPr/>
          <a:lstStyle/>
          <a:p>
            <a:r>
              <a:rPr lang="en-US" altLang="zh-TW" dirty="0" smtClean="0"/>
              <a:t>Upload files to virtual machine</a:t>
            </a:r>
            <a:endParaRPr lang="zh-TW" altLang="en-US" dirty="0"/>
          </a:p>
        </p:txBody>
      </p:sp>
      <p:pic>
        <p:nvPicPr>
          <p:cNvPr id="4" name="圖片 3"/>
          <p:cNvPicPr>
            <a:picLocks noChangeAspect="1"/>
          </p:cNvPicPr>
          <p:nvPr/>
        </p:nvPicPr>
        <p:blipFill>
          <a:blip r:embed="rId2"/>
          <a:stretch>
            <a:fillRect/>
          </a:stretch>
        </p:blipFill>
        <p:spPr>
          <a:xfrm>
            <a:off x="925057" y="2283008"/>
            <a:ext cx="9295689" cy="3157211"/>
          </a:xfrm>
          <a:prstGeom prst="rect">
            <a:avLst/>
          </a:prstGeom>
        </p:spPr>
      </p:pic>
    </p:spTree>
    <p:extLst>
      <p:ext uri="{BB962C8B-B14F-4D97-AF65-F5344CB8AC3E}">
        <p14:creationId xmlns:p14="http://schemas.microsoft.com/office/powerpoint/2010/main" val="3611137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Connect </a:t>
            </a:r>
            <a:r>
              <a:rPr lang="en-US" altLang="zh-TW" dirty="0" err="1" smtClean="0"/>
              <a:t>colab</a:t>
            </a:r>
            <a:r>
              <a:rPr lang="en-US" altLang="zh-TW" dirty="0" smtClean="0"/>
              <a:t> to your drive</a:t>
            </a:r>
            <a:endParaRPr lang="zh-TW" altLang="en-US" dirty="0"/>
          </a:p>
        </p:txBody>
      </p:sp>
      <p:sp>
        <p:nvSpPr>
          <p:cNvPr id="3" name="內容版面配置區 2"/>
          <p:cNvSpPr>
            <a:spLocks noGrp="1"/>
          </p:cNvSpPr>
          <p:nvPr>
            <p:ph idx="1"/>
          </p:nvPr>
        </p:nvSpPr>
        <p:spPr>
          <a:xfrm>
            <a:off x="838199" y="1825624"/>
            <a:ext cx="11141365" cy="5378740"/>
          </a:xfrm>
        </p:spPr>
        <p:txBody>
          <a:bodyPr>
            <a:normAutofit fontScale="70000" lnSpcReduction="20000"/>
          </a:bodyPr>
          <a:lstStyle/>
          <a:p>
            <a:r>
              <a:rPr lang="en-US" altLang="zh-TW" dirty="0" smtClean="0"/>
              <a:t>!apt-get install -y -</a:t>
            </a:r>
            <a:r>
              <a:rPr lang="en-US" altLang="zh-TW" dirty="0" err="1" smtClean="0"/>
              <a:t>qq</a:t>
            </a:r>
            <a:r>
              <a:rPr lang="en-US" altLang="zh-TW" dirty="0" smtClean="0"/>
              <a:t> software-properties-common python-software-properties module-</a:t>
            </a:r>
            <a:r>
              <a:rPr lang="en-US" altLang="zh-TW" dirty="0" err="1" smtClean="0"/>
              <a:t>init</a:t>
            </a:r>
            <a:r>
              <a:rPr lang="en-US" altLang="zh-TW" dirty="0" smtClean="0"/>
              <a:t>-tools</a:t>
            </a:r>
          </a:p>
          <a:p>
            <a:r>
              <a:rPr lang="en-US" altLang="zh-TW" dirty="0" smtClean="0"/>
              <a:t>!add-apt-repository -y </a:t>
            </a:r>
            <a:r>
              <a:rPr lang="en-US" altLang="zh-TW" dirty="0" err="1" smtClean="0"/>
              <a:t>ppa:alessandro-strada</a:t>
            </a:r>
            <a:r>
              <a:rPr lang="en-US" altLang="zh-TW" dirty="0" smtClean="0"/>
              <a:t>/</a:t>
            </a:r>
            <a:r>
              <a:rPr lang="en-US" altLang="zh-TW" dirty="0" err="1" smtClean="0"/>
              <a:t>ppa</a:t>
            </a:r>
            <a:r>
              <a:rPr lang="en-US" altLang="zh-TW" dirty="0" smtClean="0"/>
              <a:t> 2&gt;&amp;1 &gt; /dev/null</a:t>
            </a:r>
          </a:p>
          <a:p>
            <a:r>
              <a:rPr lang="en-US" altLang="zh-TW" dirty="0" smtClean="0"/>
              <a:t>!apt-get update -</a:t>
            </a:r>
            <a:r>
              <a:rPr lang="en-US" altLang="zh-TW" dirty="0" err="1" smtClean="0"/>
              <a:t>qq</a:t>
            </a:r>
            <a:r>
              <a:rPr lang="en-US" altLang="zh-TW" dirty="0" smtClean="0"/>
              <a:t> 2&gt;&amp;1 &gt; /dev/null</a:t>
            </a:r>
          </a:p>
          <a:p>
            <a:r>
              <a:rPr lang="en-US" altLang="zh-TW" dirty="0" smtClean="0"/>
              <a:t>!apt-get -y install -</a:t>
            </a:r>
            <a:r>
              <a:rPr lang="en-US" altLang="zh-TW" dirty="0" err="1" smtClean="0"/>
              <a:t>qq</a:t>
            </a:r>
            <a:r>
              <a:rPr lang="en-US" altLang="zh-TW" dirty="0" smtClean="0"/>
              <a:t> google-drive-</a:t>
            </a:r>
            <a:r>
              <a:rPr lang="en-US" altLang="zh-TW" dirty="0" err="1" smtClean="0"/>
              <a:t>ocamlfuse</a:t>
            </a:r>
            <a:r>
              <a:rPr lang="en-US" altLang="zh-TW" dirty="0" smtClean="0"/>
              <a:t> fuse</a:t>
            </a:r>
          </a:p>
          <a:p>
            <a:r>
              <a:rPr lang="en-US" altLang="zh-TW" dirty="0" smtClean="0"/>
              <a:t>from </a:t>
            </a:r>
            <a:r>
              <a:rPr lang="en-US" altLang="zh-TW" dirty="0" err="1" smtClean="0"/>
              <a:t>google.colab</a:t>
            </a:r>
            <a:r>
              <a:rPr lang="en-US" altLang="zh-TW" dirty="0" smtClean="0"/>
              <a:t> import </a:t>
            </a:r>
            <a:r>
              <a:rPr lang="en-US" altLang="zh-TW" dirty="0" err="1" smtClean="0"/>
              <a:t>auth</a:t>
            </a:r>
            <a:endParaRPr lang="en-US" altLang="zh-TW" dirty="0" smtClean="0"/>
          </a:p>
          <a:p>
            <a:r>
              <a:rPr lang="en-US" altLang="zh-TW" dirty="0" err="1" smtClean="0"/>
              <a:t>auth.authenticate_user</a:t>
            </a:r>
            <a:r>
              <a:rPr lang="en-US" altLang="zh-TW" dirty="0" smtClean="0"/>
              <a:t>()</a:t>
            </a:r>
          </a:p>
          <a:p>
            <a:r>
              <a:rPr lang="en-US" altLang="zh-TW" dirty="0" smtClean="0"/>
              <a:t>from oauth2client.client import </a:t>
            </a:r>
            <a:r>
              <a:rPr lang="en-US" altLang="zh-TW" dirty="0" err="1" smtClean="0"/>
              <a:t>GoogleCredentials</a:t>
            </a:r>
            <a:endParaRPr lang="en-US" altLang="zh-TW" dirty="0" smtClean="0"/>
          </a:p>
          <a:p>
            <a:r>
              <a:rPr lang="en-US" altLang="zh-TW" dirty="0" smtClean="0"/>
              <a:t>creds = </a:t>
            </a:r>
            <a:r>
              <a:rPr lang="en-US" altLang="zh-TW" dirty="0" err="1" smtClean="0"/>
              <a:t>GoogleCredentials.get_application_default</a:t>
            </a:r>
            <a:r>
              <a:rPr lang="en-US" altLang="zh-TW" dirty="0" smtClean="0"/>
              <a:t>()</a:t>
            </a:r>
          </a:p>
          <a:p>
            <a:r>
              <a:rPr lang="en-US" altLang="zh-TW" dirty="0" smtClean="0"/>
              <a:t>import </a:t>
            </a:r>
            <a:r>
              <a:rPr lang="en-US" altLang="zh-TW" dirty="0" err="1" smtClean="0"/>
              <a:t>getpass</a:t>
            </a:r>
            <a:endParaRPr lang="en-US" altLang="zh-TW" dirty="0" smtClean="0"/>
          </a:p>
          <a:p>
            <a:r>
              <a:rPr lang="en-US" altLang="zh-TW" dirty="0" smtClean="0"/>
              <a:t>!google-drive-</a:t>
            </a:r>
            <a:r>
              <a:rPr lang="en-US" altLang="zh-TW" dirty="0" err="1" smtClean="0"/>
              <a:t>ocamlfuse</a:t>
            </a:r>
            <a:r>
              <a:rPr lang="en-US" altLang="zh-TW" dirty="0" smtClean="0"/>
              <a:t> -headless -id={</a:t>
            </a:r>
            <a:r>
              <a:rPr lang="en-US" altLang="zh-TW" dirty="0" err="1" smtClean="0"/>
              <a:t>creds.client_id</a:t>
            </a:r>
            <a:r>
              <a:rPr lang="en-US" altLang="zh-TW" dirty="0" smtClean="0"/>
              <a:t>} -secret={</a:t>
            </a:r>
            <a:r>
              <a:rPr lang="en-US" altLang="zh-TW" dirty="0" err="1" smtClean="0"/>
              <a:t>creds.client_secret</a:t>
            </a:r>
            <a:r>
              <a:rPr lang="en-US" altLang="zh-TW" dirty="0" smtClean="0"/>
              <a:t>} &lt; /dev/null 2&gt;&amp;1 | </a:t>
            </a:r>
            <a:r>
              <a:rPr lang="en-US" altLang="zh-TW" dirty="0" err="1" smtClean="0"/>
              <a:t>grep</a:t>
            </a:r>
            <a:r>
              <a:rPr lang="en-US" altLang="zh-TW" dirty="0" smtClean="0"/>
              <a:t> URL</a:t>
            </a:r>
          </a:p>
          <a:p>
            <a:r>
              <a:rPr lang="en-US" altLang="zh-TW" dirty="0" err="1" smtClean="0"/>
              <a:t>vcode</a:t>
            </a:r>
            <a:r>
              <a:rPr lang="en-US" altLang="zh-TW" dirty="0" smtClean="0"/>
              <a:t> = </a:t>
            </a:r>
            <a:r>
              <a:rPr lang="en-US" altLang="zh-TW" dirty="0" err="1" smtClean="0"/>
              <a:t>getpass.getpass</a:t>
            </a:r>
            <a:r>
              <a:rPr lang="en-US" altLang="zh-TW" dirty="0" smtClean="0"/>
              <a:t>()</a:t>
            </a:r>
          </a:p>
          <a:p>
            <a:r>
              <a:rPr lang="en-US" altLang="zh-TW" dirty="0" smtClean="0"/>
              <a:t>!echo {</a:t>
            </a:r>
            <a:r>
              <a:rPr lang="en-US" altLang="zh-TW" dirty="0" err="1" smtClean="0"/>
              <a:t>vcode</a:t>
            </a:r>
            <a:r>
              <a:rPr lang="en-US" altLang="zh-TW" dirty="0" smtClean="0"/>
              <a:t>} | google-drive-</a:t>
            </a:r>
            <a:r>
              <a:rPr lang="en-US" altLang="zh-TW" dirty="0" err="1" smtClean="0"/>
              <a:t>ocamlfuse</a:t>
            </a:r>
            <a:r>
              <a:rPr lang="en-US" altLang="zh-TW" dirty="0" smtClean="0"/>
              <a:t> -headless -id={</a:t>
            </a:r>
            <a:r>
              <a:rPr lang="en-US" altLang="zh-TW" dirty="0" err="1" smtClean="0"/>
              <a:t>creds.client_id</a:t>
            </a:r>
            <a:r>
              <a:rPr lang="en-US" altLang="zh-TW" dirty="0" smtClean="0"/>
              <a:t>} -secret={</a:t>
            </a:r>
            <a:r>
              <a:rPr lang="en-US" altLang="zh-TW" dirty="0" err="1" smtClean="0"/>
              <a:t>creds.client_secret</a:t>
            </a:r>
            <a:r>
              <a:rPr lang="en-US" altLang="zh-TW" dirty="0" smtClean="0"/>
              <a:t>}</a:t>
            </a:r>
          </a:p>
          <a:p>
            <a:r>
              <a:rPr lang="en-US" altLang="zh-TW" dirty="0" smtClean="0"/>
              <a:t>!</a:t>
            </a:r>
            <a:r>
              <a:rPr lang="en-US" altLang="zh-TW" dirty="0" err="1" smtClean="0"/>
              <a:t>mkdir</a:t>
            </a:r>
            <a:r>
              <a:rPr lang="en-US" altLang="zh-TW" dirty="0" smtClean="0"/>
              <a:t> -p Drive</a:t>
            </a:r>
          </a:p>
          <a:p>
            <a:r>
              <a:rPr lang="en-US" altLang="zh-TW" dirty="0" smtClean="0"/>
              <a:t>!google-drive-</a:t>
            </a:r>
            <a:r>
              <a:rPr lang="en-US" altLang="zh-TW" dirty="0" err="1" smtClean="0"/>
              <a:t>ocamlfuse</a:t>
            </a:r>
            <a:r>
              <a:rPr lang="en-US" altLang="zh-TW" dirty="0" smtClean="0"/>
              <a:t> Drive</a:t>
            </a:r>
            <a:endParaRPr lang="zh-TW" altLang="en-US" dirty="0"/>
          </a:p>
        </p:txBody>
      </p:sp>
    </p:spTree>
    <p:extLst>
      <p:ext uri="{BB962C8B-B14F-4D97-AF65-F5344CB8AC3E}">
        <p14:creationId xmlns:p14="http://schemas.microsoft.com/office/powerpoint/2010/main" val="12993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Gravitational Wave Open Science Center</a:t>
            </a:r>
            <a:endParaRPr lang="zh-TW" altLang="en-US" dirty="0"/>
          </a:p>
        </p:txBody>
      </p:sp>
      <p:sp>
        <p:nvSpPr>
          <p:cNvPr id="3" name="內容版面配置區 2"/>
          <p:cNvSpPr>
            <a:spLocks noGrp="1"/>
          </p:cNvSpPr>
          <p:nvPr>
            <p:ph idx="1"/>
          </p:nvPr>
        </p:nvSpPr>
        <p:spPr/>
        <p:txBody>
          <a:bodyPr/>
          <a:lstStyle/>
          <a:p>
            <a:r>
              <a:rPr lang="en-US" altLang="zh-TW" dirty="0" smtClean="0">
                <a:hlinkClick r:id="rId2"/>
              </a:rPr>
              <a:t>https://www.gw-openscience.org/about/</a:t>
            </a:r>
            <a:endParaRPr lang="en-US" altLang="zh-TW" dirty="0" smtClean="0"/>
          </a:p>
        </p:txBody>
      </p:sp>
    </p:spTree>
    <p:extLst>
      <p:ext uri="{BB962C8B-B14F-4D97-AF65-F5344CB8AC3E}">
        <p14:creationId xmlns:p14="http://schemas.microsoft.com/office/powerpoint/2010/main" val="3453194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LOSC tutorial</a:t>
            </a:r>
            <a:endParaRPr lang="zh-TW" altLang="en-US" dirty="0"/>
          </a:p>
        </p:txBody>
      </p:sp>
      <p:sp>
        <p:nvSpPr>
          <p:cNvPr id="3" name="內容版面配置區 2"/>
          <p:cNvSpPr>
            <a:spLocks noGrp="1"/>
          </p:cNvSpPr>
          <p:nvPr>
            <p:ph idx="1"/>
          </p:nvPr>
        </p:nvSpPr>
        <p:spPr/>
        <p:txBody>
          <a:bodyPr/>
          <a:lstStyle/>
          <a:p>
            <a:r>
              <a:rPr lang="en-US" altLang="zh-TW" dirty="0" smtClean="0">
                <a:hlinkClick r:id="rId2"/>
              </a:rPr>
              <a:t>https://www.gw-openscience.org/GW150914data/LOSC_Event_tutorial_GW150914.html</a:t>
            </a:r>
            <a:endParaRPr lang="en-US" altLang="zh-TW" dirty="0" smtClean="0"/>
          </a:p>
          <a:p>
            <a:r>
              <a:rPr lang="en-US" altLang="zh-TW" dirty="0" smtClean="0"/>
              <a:t>Download the zip file, which contain all material about this tutorial.</a:t>
            </a:r>
          </a:p>
          <a:p>
            <a:r>
              <a:rPr lang="en-US" altLang="zh-TW" dirty="0" smtClean="0"/>
              <a:t>Upload  the files in folder ‘</a:t>
            </a:r>
            <a:r>
              <a:rPr lang="en-US" altLang="zh-TW" dirty="0" err="1" smtClean="0"/>
              <a:t>LOSC_Event_tutorial</a:t>
            </a:r>
            <a:r>
              <a:rPr lang="en-US" altLang="zh-TW" dirty="0" smtClean="0"/>
              <a:t>/ </a:t>
            </a:r>
            <a:r>
              <a:rPr lang="en-US" altLang="zh-TW" dirty="0" err="1" smtClean="0"/>
              <a:t>LOSC_Event_tutorial</a:t>
            </a:r>
            <a:r>
              <a:rPr lang="en-US" altLang="zh-TW" dirty="0" smtClean="0"/>
              <a:t>/’ to google </a:t>
            </a:r>
            <a:r>
              <a:rPr lang="en-US" altLang="zh-TW" dirty="0" err="1" smtClean="0"/>
              <a:t>colab</a:t>
            </a:r>
            <a:r>
              <a:rPr lang="en-US" altLang="zh-TW" dirty="0" smtClean="0"/>
              <a:t>.</a:t>
            </a:r>
            <a:endParaRPr lang="zh-TW" altLang="en-US" dirty="0"/>
          </a:p>
        </p:txBody>
      </p:sp>
    </p:spTree>
    <p:extLst>
      <p:ext uri="{BB962C8B-B14F-4D97-AF65-F5344CB8AC3E}">
        <p14:creationId xmlns:p14="http://schemas.microsoft.com/office/powerpoint/2010/main" val="3685072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The strain data files</a:t>
            </a:r>
            <a:endParaRPr lang="zh-TW" altLang="en-US" dirty="0"/>
          </a:p>
        </p:txBody>
      </p:sp>
      <p:sp>
        <p:nvSpPr>
          <p:cNvPr id="3" name="內容版面配置區 2"/>
          <p:cNvSpPr>
            <a:spLocks noGrp="1"/>
          </p:cNvSpPr>
          <p:nvPr>
            <p:ph idx="1"/>
          </p:nvPr>
        </p:nvSpPr>
        <p:spPr/>
        <p:txBody>
          <a:bodyPr/>
          <a:lstStyle/>
          <a:p>
            <a:r>
              <a:rPr lang="en-US" altLang="zh-TW" dirty="0" smtClean="0"/>
              <a:t>H-H1_LOSC_4_V1-1167559920-32.hdf5</a:t>
            </a:r>
          </a:p>
          <a:p>
            <a:r>
              <a:rPr lang="en-US" altLang="zh-TW" dirty="0" smtClean="0"/>
              <a:t>L-L1_LOSC_4_V2-1135136334-32.hdf5</a:t>
            </a:r>
          </a:p>
          <a:p>
            <a:r>
              <a:rPr lang="en-US" altLang="zh-TW" dirty="0" smtClean="0"/>
              <a:t>The strain file contain a time series with 4096 sample rate. The length of the time series is 32 seconds.</a:t>
            </a:r>
          </a:p>
          <a:p>
            <a:r>
              <a:rPr lang="en-US" altLang="zh-TW" dirty="0" smtClean="0"/>
              <a:t>In python, we use h5py library to read the hdf5 files.</a:t>
            </a:r>
            <a:endParaRPr lang="zh-TW" altLang="en-US" dirty="0"/>
          </a:p>
        </p:txBody>
      </p:sp>
    </p:spTree>
    <p:extLst>
      <p:ext uri="{BB962C8B-B14F-4D97-AF65-F5344CB8AC3E}">
        <p14:creationId xmlns:p14="http://schemas.microsoft.com/office/powerpoint/2010/main" val="1482183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804</TotalTime>
  <Words>749</Words>
  <Application>Microsoft Office PowerPoint</Application>
  <PresentationFormat>寬螢幕</PresentationFormat>
  <Paragraphs>103</Paragraphs>
  <Slides>20</Slides>
  <Notes>0</Notes>
  <HiddenSlides>1</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20</vt:i4>
      </vt:variant>
    </vt:vector>
  </HeadingPairs>
  <TitlesOfParts>
    <vt:vector size="26" baseType="lpstr">
      <vt:lpstr>新細明體</vt:lpstr>
      <vt:lpstr>Arial</vt:lpstr>
      <vt:lpstr>Calibri</vt:lpstr>
      <vt:lpstr>Calibri Light</vt:lpstr>
      <vt:lpstr>Cambria Math</vt:lpstr>
      <vt:lpstr>Office 佈景主題</vt:lpstr>
      <vt:lpstr>Basic Data Analysis and PyCBC Tutorial with Google Colab​</vt:lpstr>
      <vt:lpstr>Outline</vt:lpstr>
      <vt:lpstr>Basic Gravitational Wave Data Analysis with Google Colab​</vt:lpstr>
      <vt:lpstr>What is Google Colab?</vt:lpstr>
      <vt:lpstr>Basic operation of Google Colab</vt:lpstr>
      <vt:lpstr>Connect colab to your drive</vt:lpstr>
      <vt:lpstr>Gravitational Wave Open Science Center</vt:lpstr>
      <vt:lpstr>LOSC tutorial</vt:lpstr>
      <vt:lpstr>The strain data files</vt:lpstr>
      <vt:lpstr>Power spectrum density</vt:lpstr>
      <vt:lpstr>Whitening process</vt:lpstr>
      <vt:lpstr>Power leakage</vt:lpstr>
      <vt:lpstr>Matched filter</vt:lpstr>
      <vt:lpstr>Basic PyCBC usage with Google Colab​</vt:lpstr>
      <vt:lpstr>What is PyCBC?</vt:lpstr>
      <vt:lpstr>Waveform generation</vt:lpstr>
      <vt:lpstr>Taylor waveform</vt:lpstr>
      <vt:lpstr>IMR waveform</vt:lpstr>
      <vt:lpstr>EOB waveform</vt:lpstr>
      <vt:lpstr>Waveform generation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Data Analysis and PyCBC Tutorial with Google Colab</dc:title>
  <dc:creator>緯仁 許</dc:creator>
  <cp:lastModifiedBy>緯仁 許</cp:lastModifiedBy>
  <cp:revision>33</cp:revision>
  <dcterms:created xsi:type="dcterms:W3CDTF">2019-05-08T07:45:42Z</dcterms:created>
  <dcterms:modified xsi:type="dcterms:W3CDTF">2019-05-10T02:16:54Z</dcterms:modified>
</cp:coreProperties>
</file>